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8" r:id="rId3"/>
    <p:sldId id="257" r:id="rId4"/>
    <p:sldId id="269" r:id="rId5"/>
    <p:sldId id="260" r:id="rId6"/>
    <p:sldId id="261" r:id="rId7"/>
    <p:sldId id="262" r:id="rId8"/>
    <p:sldId id="263" r:id="rId9"/>
    <p:sldId id="270" r:id="rId10"/>
    <p:sldId id="258" r:id="rId11"/>
    <p:sldId id="275" r:id="rId12"/>
    <p:sldId id="266" r:id="rId13"/>
    <p:sldId id="267" r:id="rId14"/>
    <p:sldId id="259" r:id="rId15"/>
    <p:sldId id="265" r:id="rId16"/>
    <p:sldId id="272" r:id="rId17"/>
    <p:sldId id="271" r:id="rId18"/>
    <p:sldId id="273" r:id="rId19"/>
    <p:sldId id="274" r:id="rId20"/>
    <p:sldId id="276"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1F0"/>
    <a:srgbClr val="FAEBEA"/>
    <a:srgbClr val="761012"/>
    <a:srgbClr val="F2C6C2"/>
    <a:srgbClr val="A4161A"/>
    <a:srgbClr val="6E0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7" autoAdjust="0"/>
    <p:restoredTop sz="94660"/>
  </p:normalViewPr>
  <p:slideViewPr>
    <p:cSldViewPr snapToGrid="0">
      <p:cViewPr varScale="1">
        <p:scale>
          <a:sx n="83" d="100"/>
          <a:sy n="83"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D61E5-56C3-407E-8093-587867F381DD}" type="datetimeFigureOut">
              <a:rPr lang="fr-FR" smtClean="0"/>
              <a:t>05/03/2025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F0AD3-8B08-4B4A-B4F3-825C24AB96B9}" type="slidenum">
              <a:rPr lang="fr-FR" smtClean="0"/>
              <a:t>‹N°›</a:t>
            </a:fld>
            <a:endParaRPr lang="fr-FR"/>
          </a:p>
        </p:txBody>
      </p:sp>
    </p:spTree>
    <p:extLst>
      <p:ext uri="{BB962C8B-B14F-4D97-AF65-F5344CB8AC3E}">
        <p14:creationId xmlns:p14="http://schemas.microsoft.com/office/powerpoint/2010/main" val="2960556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D81F-6DDD-DEEB-9270-A539FAD6875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0142A13-0723-995C-3EC7-06A5A3699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2CC5B46-87EC-8741-006B-575DA709643D}"/>
              </a:ext>
            </a:extLst>
          </p:cNvPr>
          <p:cNvSpPr>
            <a:spLocks noGrp="1"/>
          </p:cNvSpPr>
          <p:nvPr>
            <p:ph type="dt" sz="half" idx="10"/>
          </p:nvPr>
        </p:nvSpPr>
        <p:spPr/>
        <p:txBody>
          <a:bodyPr/>
          <a:lstStyle/>
          <a:p>
            <a:fld id="{4A4D9A03-0FA0-4D5D-8F4A-423DE88C259B}" type="datetime1">
              <a:rPr lang="fr-FR" smtClean="0"/>
              <a:t>05/03/2025</a:t>
            </a:fld>
            <a:endParaRPr lang="fr-FR"/>
          </a:p>
        </p:txBody>
      </p:sp>
      <p:sp>
        <p:nvSpPr>
          <p:cNvPr id="5" name="Espace réservé du pied de page 4">
            <a:extLst>
              <a:ext uri="{FF2B5EF4-FFF2-40B4-BE49-F238E27FC236}">
                <a16:creationId xmlns:a16="http://schemas.microsoft.com/office/drawing/2014/main" id="{F5D93963-F39C-CB0C-EFF0-DA064F323D1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5850C4-3186-621E-4E04-092FE2F96FAB}"/>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940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93F574-54BF-B6EB-7887-C452E06D5C4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DE65683-E24C-CDD4-4BF0-C21F9CF3EBA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D51BE1-5475-DC47-2D2F-259E815F8CC0}"/>
              </a:ext>
            </a:extLst>
          </p:cNvPr>
          <p:cNvSpPr>
            <a:spLocks noGrp="1"/>
          </p:cNvSpPr>
          <p:nvPr>
            <p:ph type="dt" sz="half" idx="10"/>
          </p:nvPr>
        </p:nvSpPr>
        <p:spPr/>
        <p:txBody>
          <a:bodyPr/>
          <a:lstStyle/>
          <a:p>
            <a:fld id="{D44AC503-8002-49ED-9E4B-1BCEA39DD706}" type="datetime1">
              <a:rPr lang="fr-FR" smtClean="0"/>
              <a:t>05/03/2025</a:t>
            </a:fld>
            <a:endParaRPr lang="fr-FR"/>
          </a:p>
        </p:txBody>
      </p:sp>
      <p:sp>
        <p:nvSpPr>
          <p:cNvPr id="5" name="Espace réservé du pied de page 4">
            <a:extLst>
              <a:ext uri="{FF2B5EF4-FFF2-40B4-BE49-F238E27FC236}">
                <a16:creationId xmlns:a16="http://schemas.microsoft.com/office/drawing/2014/main" id="{102787AA-748F-B397-BF3C-07510CCCEC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83FE26-AC8C-65C3-8F4E-BF696398BA51}"/>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2007393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E36EB5C-3971-CF1B-C99E-24F5C7ECACC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FAFA868-90EA-8C15-82BE-194B971FD1E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ED869-35FA-2C12-782C-15CA2053BAAC}"/>
              </a:ext>
            </a:extLst>
          </p:cNvPr>
          <p:cNvSpPr>
            <a:spLocks noGrp="1"/>
          </p:cNvSpPr>
          <p:nvPr>
            <p:ph type="dt" sz="half" idx="10"/>
          </p:nvPr>
        </p:nvSpPr>
        <p:spPr/>
        <p:txBody>
          <a:bodyPr/>
          <a:lstStyle/>
          <a:p>
            <a:fld id="{76D7226D-ED5C-42FD-BA40-650723B252DD}" type="datetime1">
              <a:rPr lang="fr-FR" smtClean="0"/>
              <a:t>05/03/2025</a:t>
            </a:fld>
            <a:endParaRPr lang="fr-FR"/>
          </a:p>
        </p:txBody>
      </p:sp>
      <p:sp>
        <p:nvSpPr>
          <p:cNvPr id="5" name="Espace réservé du pied de page 4">
            <a:extLst>
              <a:ext uri="{FF2B5EF4-FFF2-40B4-BE49-F238E27FC236}">
                <a16:creationId xmlns:a16="http://schemas.microsoft.com/office/drawing/2014/main" id="{C2B533BE-E51E-D3FB-84D2-3D837786303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9D0270A-BCE1-DCAC-DD94-3D91797DE08E}"/>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1159042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795F37-6F7E-E12A-0999-41C5F565C45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E1CAB1A-6EF7-5858-D0C5-198DE1E14FD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271BC3-2EAE-9A36-0F75-C0C41FD1658F}"/>
              </a:ext>
            </a:extLst>
          </p:cNvPr>
          <p:cNvSpPr>
            <a:spLocks noGrp="1"/>
          </p:cNvSpPr>
          <p:nvPr>
            <p:ph type="dt" sz="half" idx="10"/>
          </p:nvPr>
        </p:nvSpPr>
        <p:spPr/>
        <p:txBody>
          <a:bodyPr/>
          <a:lstStyle/>
          <a:p>
            <a:fld id="{51BAB620-E426-4B24-B506-B0A989CEE501}" type="datetime1">
              <a:rPr lang="fr-FR" smtClean="0"/>
              <a:t>05/03/2025</a:t>
            </a:fld>
            <a:endParaRPr lang="fr-FR"/>
          </a:p>
        </p:txBody>
      </p:sp>
      <p:sp>
        <p:nvSpPr>
          <p:cNvPr id="5" name="Espace réservé du pied de page 4">
            <a:extLst>
              <a:ext uri="{FF2B5EF4-FFF2-40B4-BE49-F238E27FC236}">
                <a16:creationId xmlns:a16="http://schemas.microsoft.com/office/drawing/2014/main" id="{D37C4DAC-AFD1-FB4A-FA72-2192E547C1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BE0C28-9BDE-6A95-A927-153124CD3C64}"/>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199311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898FA-8467-DE84-41C9-5454F331485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CC79B27-333D-0657-7A84-6F06EAEAA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0F06C1F-55AC-8C51-F8AC-2368C983560E}"/>
              </a:ext>
            </a:extLst>
          </p:cNvPr>
          <p:cNvSpPr>
            <a:spLocks noGrp="1"/>
          </p:cNvSpPr>
          <p:nvPr>
            <p:ph type="dt" sz="half" idx="10"/>
          </p:nvPr>
        </p:nvSpPr>
        <p:spPr/>
        <p:txBody>
          <a:bodyPr/>
          <a:lstStyle/>
          <a:p>
            <a:fld id="{E9ADE7FA-3E07-4DB5-BCAF-D2C5A3184BCC}" type="datetime1">
              <a:rPr lang="fr-FR" smtClean="0"/>
              <a:t>05/03/2025</a:t>
            </a:fld>
            <a:endParaRPr lang="fr-FR"/>
          </a:p>
        </p:txBody>
      </p:sp>
      <p:sp>
        <p:nvSpPr>
          <p:cNvPr id="5" name="Espace réservé du pied de page 4">
            <a:extLst>
              <a:ext uri="{FF2B5EF4-FFF2-40B4-BE49-F238E27FC236}">
                <a16:creationId xmlns:a16="http://schemas.microsoft.com/office/drawing/2014/main" id="{6BC6E5EB-4455-CB69-7E31-A967A246B6F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AF4A21C-E306-DD3B-6C9C-052B585DA674}"/>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413154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E79B78-C5CB-A4CC-1028-63DC6A0726E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7D47EAB-049F-DC99-9390-F3ACA7D75AC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9980FDA-33C1-8B34-FDAF-72B60F0215B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F020A33-1D06-4BB6-0F0A-886BA89D5A25}"/>
              </a:ext>
            </a:extLst>
          </p:cNvPr>
          <p:cNvSpPr>
            <a:spLocks noGrp="1"/>
          </p:cNvSpPr>
          <p:nvPr>
            <p:ph type="dt" sz="half" idx="10"/>
          </p:nvPr>
        </p:nvSpPr>
        <p:spPr/>
        <p:txBody>
          <a:bodyPr/>
          <a:lstStyle/>
          <a:p>
            <a:fld id="{176B816F-A5DA-4E16-89B0-8F59CC3CBA06}" type="datetime1">
              <a:rPr lang="fr-FR" smtClean="0"/>
              <a:t>05/03/2025</a:t>
            </a:fld>
            <a:endParaRPr lang="fr-FR"/>
          </a:p>
        </p:txBody>
      </p:sp>
      <p:sp>
        <p:nvSpPr>
          <p:cNvPr id="6" name="Espace réservé du pied de page 5">
            <a:extLst>
              <a:ext uri="{FF2B5EF4-FFF2-40B4-BE49-F238E27FC236}">
                <a16:creationId xmlns:a16="http://schemas.microsoft.com/office/drawing/2014/main" id="{6B5A3DBB-67F0-2BB3-EA88-BF1D18D970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60D2088-2260-C44B-EF3D-DFFEDA3338E6}"/>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2246138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7F3B9C-1320-CE96-9A1D-732FB28844F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678AA97-A12D-61BC-87ED-13AC452E2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1F4A24D-F466-C55E-735F-45210AFB9B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883291C-25B5-EB9B-3A30-5021108E8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D088FBF-E17B-54B4-C2A3-25C1CDC936E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CC90BF2-DD44-0193-1567-5A870875DF43}"/>
              </a:ext>
            </a:extLst>
          </p:cNvPr>
          <p:cNvSpPr>
            <a:spLocks noGrp="1"/>
          </p:cNvSpPr>
          <p:nvPr>
            <p:ph type="dt" sz="half" idx="10"/>
          </p:nvPr>
        </p:nvSpPr>
        <p:spPr/>
        <p:txBody>
          <a:bodyPr/>
          <a:lstStyle/>
          <a:p>
            <a:fld id="{D4F2E5AD-FDC3-42A9-B729-3960C6A1D632}" type="datetime1">
              <a:rPr lang="fr-FR" smtClean="0"/>
              <a:t>05/03/2025</a:t>
            </a:fld>
            <a:endParaRPr lang="fr-FR"/>
          </a:p>
        </p:txBody>
      </p:sp>
      <p:sp>
        <p:nvSpPr>
          <p:cNvPr id="8" name="Espace réservé du pied de page 7">
            <a:extLst>
              <a:ext uri="{FF2B5EF4-FFF2-40B4-BE49-F238E27FC236}">
                <a16:creationId xmlns:a16="http://schemas.microsoft.com/office/drawing/2014/main" id="{5878CFB0-F286-7CAC-F6D3-DFA549E4208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CF1984-87D4-5F9A-724D-68F54695637B}"/>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84698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F074A-21C9-7200-FDFA-E29BC6A3919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2E6BD19-BADB-FB9F-96CE-3C8D4A6554DA}"/>
              </a:ext>
            </a:extLst>
          </p:cNvPr>
          <p:cNvSpPr>
            <a:spLocks noGrp="1"/>
          </p:cNvSpPr>
          <p:nvPr>
            <p:ph type="dt" sz="half" idx="10"/>
          </p:nvPr>
        </p:nvSpPr>
        <p:spPr/>
        <p:txBody>
          <a:bodyPr/>
          <a:lstStyle/>
          <a:p>
            <a:fld id="{C73FC761-4384-40CE-8444-CCD98E72CC44}" type="datetime1">
              <a:rPr lang="fr-FR" smtClean="0"/>
              <a:t>05/03/2025</a:t>
            </a:fld>
            <a:endParaRPr lang="fr-FR"/>
          </a:p>
        </p:txBody>
      </p:sp>
      <p:sp>
        <p:nvSpPr>
          <p:cNvPr id="4" name="Espace réservé du pied de page 3">
            <a:extLst>
              <a:ext uri="{FF2B5EF4-FFF2-40B4-BE49-F238E27FC236}">
                <a16:creationId xmlns:a16="http://schemas.microsoft.com/office/drawing/2014/main" id="{B228549B-1A99-64D6-1C1A-825B7FAB302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845D79E-1001-5120-13A4-4D10D4B50218}"/>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351526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E9587F-096A-9853-D103-7FE6AD36C268}"/>
              </a:ext>
            </a:extLst>
          </p:cNvPr>
          <p:cNvSpPr>
            <a:spLocks noGrp="1"/>
          </p:cNvSpPr>
          <p:nvPr>
            <p:ph type="dt" sz="half" idx="10"/>
          </p:nvPr>
        </p:nvSpPr>
        <p:spPr/>
        <p:txBody>
          <a:bodyPr/>
          <a:lstStyle/>
          <a:p>
            <a:fld id="{1DADACEE-EDF7-4777-84A8-3C637B7AA80D}" type="datetime1">
              <a:rPr lang="fr-FR" smtClean="0"/>
              <a:t>05/03/2025</a:t>
            </a:fld>
            <a:endParaRPr lang="fr-FR"/>
          </a:p>
        </p:txBody>
      </p:sp>
      <p:sp>
        <p:nvSpPr>
          <p:cNvPr id="3" name="Espace réservé du pied de page 2">
            <a:extLst>
              <a:ext uri="{FF2B5EF4-FFF2-40B4-BE49-F238E27FC236}">
                <a16:creationId xmlns:a16="http://schemas.microsoft.com/office/drawing/2014/main" id="{C2F750B4-5A63-9B75-884F-1A55C7BB8F8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AD9CBDA-2B68-FAFF-CEFA-19E4BA5CC1F6}"/>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90347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CC656-5C3E-2862-2934-2C9D2515D0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A974B85-3459-3CAF-D172-AFDC413D2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A5E201F-38A0-9969-6CC7-BCFC103A2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D100DDB-3A7D-71C7-9EB8-4401A2FA6C55}"/>
              </a:ext>
            </a:extLst>
          </p:cNvPr>
          <p:cNvSpPr>
            <a:spLocks noGrp="1"/>
          </p:cNvSpPr>
          <p:nvPr>
            <p:ph type="dt" sz="half" idx="10"/>
          </p:nvPr>
        </p:nvSpPr>
        <p:spPr/>
        <p:txBody>
          <a:bodyPr/>
          <a:lstStyle/>
          <a:p>
            <a:fld id="{90A856E3-8C2F-4282-98D8-2F6E7A06828B}" type="datetime1">
              <a:rPr lang="fr-FR" smtClean="0"/>
              <a:t>05/03/2025</a:t>
            </a:fld>
            <a:endParaRPr lang="fr-FR"/>
          </a:p>
        </p:txBody>
      </p:sp>
      <p:sp>
        <p:nvSpPr>
          <p:cNvPr id="6" name="Espace réservé du pied de page 5">
            <a:extLst>
              <a:ext uri="{FF2B5EF4-FFF2-40B4-BE49-F238E27FC236}">
                <a16:creationId xmlns:a16="http://schemas.microsoft.com/office/drawing/2014/main" id="{5B067335-B8D2-2539-5CF1-D0A233EEB6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E429429-7D4E-CCA5-B1A0-9A5F260AFE28}"/>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157298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366B0-1EBB-1BD5-74AD-255B6A3718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AF06447-92B2-E0DE-36E1-42AE3167C6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EF89539-043A-8589-1126-135BD86BC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632356-8E88-FDBF-BA9C-789FCB90A40D}"/>
              </a:ext>
            </a:extLst>
          </p:cNvPr>
          <p:cNvSpPr>
            <a:spLocks noGrp="1"/>
          </p:cNvSpPr>
          <p:nvPr>
            <p:ph type="dt" sz="half" idx="10"/>
          </p:nvPr>
        </p:nvSpPr>
        <p:spPr/>
        <p:txBody>
          <a:bodyPr/>
          <a:lstStyle/>
          <a:p>
            <a:fld id="{0CE545B5-30ED-4021-A858-434EDD8CC0AD}" type="datetime1">
              <a:rPr lang="fr-FR" smtClean="0"/>
              <a:t>05/03/2025</a:t>
            </a:fld>
            <a:endParaRPr lang="fr-FR"/>
          </a:p>
        </p:txBody>
      </p:sp>
      <p:sp>
        <p:nvSpPr>
          <p:cNvPr id="6" name="Espace réservé du pied de page 5">
            <a:extLst>
              <a:ext uri="{FF2B5EF4-FFF2-40B4-BE49-F238E27FC236}">
                <a16:creationId xmlns:a16="http://schemas.microsoft.com/office/drawing/2014/main" id="{D1A1377F-57B4-E921-BF3F-0DF889F555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9586E6E-D2E8-3241-8B4A-E77C893A7C65}"/>
              </a:ext>
            </a:extLst>
          </p:cNvPr>
          <p:cNvSpPr>
            <a:spLocks noGrp="1"/>
          </p:cNvSpPr>
          <p:nvPr>
            <p:ph type="sldNum" sz="quarter" idx="12"/>
          </p:nvPr>
        </p:nvSpPr>
        <p:spPr/>
        <p:txBody>
          <a:bodyPr/>
          <a:lstStyle/>
          <a:p>
            <a:fld id="{20A7FB8E-3621-4648-BDF2-62CC5A35CAF6}" type="slidenum">
              <a:rPr lang="fr-FR" smtClean="0"/>
              <a:t>‹N°›</a:t>
            </a:fld>
            <a:endParaRPr lang="fr-FR"/>
          </a:p>
        </p:txBody>
      </p:sp>
    </p:spTree>
    <p:extLst>
      <p:ext uri="{BB962C8B-B14F-4D97-AF65-F5344CB8AC3E}">
        <p14:creationId xmlns:p14="http://schemas.microsoft.com/office/powerpoint/2010/main" val="891043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EBEA">
            <a:alpha val="69000"/>
          </a:srgb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3C07DE1-7E77-A18C-563B-00929BE548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02980E3-5852-0231-E824-1BB335286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A6E26D-D5CD-BDD8-761B-4C4DA15F7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76210-A06E-45DC-BB25-0DB52FC55856}" type="datetime1">
              <a:rPr lang="fr-FR" smtClean="0"/>
              <a:t>05/03/2025</a:t>
            </a:fld>
            <a:endParaRPr lang="fr-FR"/>
          </a:p>
        </p:txBody>
      </p:sp>
      <p:sp>
        <p:nvSpPr>
          <p:cNvPr id="5" name="Espace réservé du pied de page 4">
            <a:extLst>
              <a:ext uri="{FF2B5EF4-FFF2-40B4-BE49-F238E27FC236}">
                <a16:creationId xmlns:a16="http://schemas.microsoft.com/office/drawing/2014/main" id="{1D429965-38BE-6F9F-CD38-FC8CE3A6F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136D58A-6065-E5ED-A490-196D4FA507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7FB8E-3621-4648-BDF2-62CC5A35CAF6}" type="slidenum">
              <a:rPr lang="fr-FR" smtClean="0"/>
              <a:t>‹N°›</a:t>
            </a:fld>
            <a:endParaRPr lang="fr-FR"/>
          </a:p>
        </p:txBody>
      </p:sp>
    </p:spTree>
    <p:extLst>
      <p:ext uri="{BB962C8B-B14F-4D97-AF65-F5344CB8AC3E}">
        <p14:creationId xmlns:p14="http://schemas.microsoft.com/office/powerpoint/2010/main" val="3793498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1.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39FA6053-8C71-7B48-ED6C-E07B57E62A3D}"/>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C3FD3E2E-9E25-FB2C-C2AA-65E8F3F719EE}"/>
              </a:ext>
            </a:extLst>
          </p:cNvPr>
          <p:cNvSpPr txBox="1"/>
          <p:nvPr/>
        </p:nvSpPr>
        <p:spPr>
          <a:xfrm>
            <a:off x="2495817" y="6500170"/>
            <a:ext cx="9631618" cy="276999"/>
          </a:xfrm>
          <a:prstGeom prst="rect">
            <a:avLst/>
          </a:prstGeom>
          <a:noFill/>
        </p:spPr>
        <p:txBody>
          <a:bodyPr wrap="square" rtlCol="0">
            <a:spAutoFit/>
          </a:bodyPr>
          <a:lstStyle/>
          <a:p>
            <a:pPr algn="r"/>
            <a:r>
              <a:rPr lang="fr-FR" sz="1200" b="1" dirty="0">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Wild Code </a:t>
            </a:r>
            <a:r>
              <a:rPr lang="fr-FR" sz="1200" b="1" dirty="0" err="1">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School</a:t>
            </a:r>
            <a:r>
              <a:rPr lang="fr-FR" sz="1200" b="1" dirty="0">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 – Certification Février 2025 | Jean Paul Van Tongeren</a:t>
            </a:r>
          </a:p>
        </p:txBody>
      </p:sp>
      <p:sp>
        <p:nvSpPr>
          <p:cNvPr id="4" name="ZoneTexte 3">
            <a:extLst>
              <a:ext uri="{FF2B5EF4-FFF2-40B4-BE49-F238E27FC236}">
                <a16:creationId xmlns:a16="http://schemas.microsoft.com/office/drawing/2014/main" id="{A34A64AE-E3D3-4BD8-0117-4F2960FF8FCE}"/>
              </a:ext>
            </a:extLst>
          </p:cNvPr>
          <p:cNvSpPr txBox="1"/>
          <p:nvPr/>
        </p:nvSpPr>
        <p:spPr>
          <a:xfrm>
            <a:off x="1939171" y="2821627"/>
            <a:ext cx="5942544" cy="461665"/>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ÉTUDE DE MARCHÉ - DOMAINE DES CROIX</a:t>
            </a:r>
          </a:p>
        </p:txBody>
      </p:sp>
      <p:sp>
        <p:nvSpPr>
          <p:cNvPr id="2" name="ZoneTexte 1">
            <a:extLst>
              <a:ext uri="{FF2B5EF4-FFF2-40B4-BE49-F238E27FC236}">
                <a16:creationId xmlns:a16="http://schemas.microsoft.com/office/drawing/2014/main" id="{83E27DAB-3A2A-8228-10F0-C125CF4E38B3}"/>
              </a:ext>
            </a:extLst>
          </p:cNvPr>
          <p:cNvSpPr txBox="1"/>
          <p:nvPr/>
        </p:nvSpPr>
        <p:spPr>
          <a:xfrm>
            <a:off x="1604442" y="3577960"/>
            <a:ext cx="6277273" cy="707886"/>
          </a:xfrm>
          <a:prstGeom prst="rect">
            <a:avLst/>
          </a:prstGeom>
          <a:noFill/>
        </p:spPr>
        <p:txBody>
          <a:bodyPr wrap="square" rtlCol="0">
            <a:spAutoFit/>
          </a:bodyPr>
          <a:lstStyle/>
          <a:p>
            <a:pPr algn="r"/>
            <a:r>
              <a:rPr lang="fr-FR" sz="2000" b="1" i="1" dirty="0">
                <a:solidFill>
                  <a:srgbClr val="761012"/>
                </a:solidFill>
                <a:latin typeface="Segoe UI" panose="020B0502040204020203" pitchFamily="34" charset="0"/>
                <a:ea typeface="Lato" panose="020F0502020204030203" pitchFamily="34" charset="0"/>
                <a:cs typeface="Segoe UI" panose="020B0502040204020203" pitchFamily="34" charset="0"/>
              </a:rPr>
              <a:t>Analyse du marché du vin aux États-Unis </a:t>
            </a:r>
          </a:p>
          <a:p>
            <a:pPr algn="r"/>
            <a:r>
              <a:rPr lang="fr-FR" sz="2000" b="1" i="1" dirty="0">
                <a:solidFill>
                  <a:srgbClr val="761012"/>
                </a:solidFill>
                <a:latin typeface="Segoe UI" panose="020B0502040204020203" pitchFamily="34" charset="0"/>
                <a:ea typeface="Lato" panose="020F0502020204030203" pitchFamily="34" charset="0"/>
                <a:cs typeface="Segoe UI" panose="020B0502040204020203" pitchFamily="34" charset="0"/>
              </a:rPr>
              <a:t>et positionnement tarifaire</a:t>
            </a:r>
          </a:p>
        </p:txBody>
      </p:sp>
      <p:grpSp>
        <p:nvGrpSpPr>
          <p:cNvPr id="23" name="Groupe 22">
            <a:extLst>
              <a:ext uri="{FF2B5EF4-FFF2-40B4-BE49-F238E27FC236}">
                <a16:creationId xmlns:a16="http://schemas.microsoft.com/office/drawing/2014/main" id="{53B94D34-55FA-078B-5F7A-F2D575673EAD}"/>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83DD112B-F672-4B5C-D32D-5CF2C21A1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8E2482DE-2045-E059-31CD-C1B2DC40D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61E079E2-C47F-5669-3F9D-C1BE7589DF09}"/>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4960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79CE6A-1E0F-89B2-6B8C-CFD2B4E1C59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5320587-904A-CC6D-3F8D-A0CC6C8C98B4}"/>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A1C65AAA-8D1D-9D5B-53C0-8440EECC467C}"/>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F1922236-E70E-C419-3B16-59E488A36D85}"/>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TABLEAU DE BORD INTERACTIF</a:t>
            </a:r>
          </a:p>
        </p:txBody>
      </p:sp>
      <p:grpSp>
        <p:nvGrpSpPr>
          <p:cNvPr id="10" name="Groupe 9">
            <a:extLst>
              <a:ext uri="{FF2B5EF4-FFF2-40B4-BE49-F238E27FC236}">
                <a16:creationId xmlns:a16="http://schemas.microsoft.com/office/drawing/2014/main" id="{FB6A4344-860D-2219-E91B-7F49650CEDEF}"/>
              </a:ext>
            </a:extLst>
          </p:cNvPr>
          <p:cNvGrpSpPr/>
          <p:nvPr/>
        </p:nvGrpSpPr>
        <p:grpSpPr>
          <a:xfrm>
            <a:off x="172133" y="108026"/>
            <a:ext cx="747506" cy="3675195"/>
            <a:chOff x="172133" y="108026"/>
            <a:chExt cx="747506" cy="3675195"/>
          </a:xfrm>
        </p:grpSpPr>
        <p:sp>
          <p:nvSpPr>
            <p:cNvPr id="11" name="ZoneTexte 10">
              <a:extLst>
                <a:ext uri="{FF2B5EF4-FFF2-40B4-BE49-F238E27FC236}">
                  <a16:creationId xmlns:a16="http://schemas.microsoft.com/office/drawing/2014/main" id="{5DDAB5EC-CFB7-5E04-3DC3-B91AF222BE49}"/>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2" name="Image 11">
              <a:extLst>
                <a:ext uri="{FF2B5EF4-FFF2-40B4-BE49-F238E27FC236}">
                  <a16:creationId xmlns:a16="http://schemas.microsoft.com/office/drawing/2014/main" id="{5D74BF11-BED4-2167-509C-771FD10D4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4" name="Image 13">
            <a:extLst>
              <a:ext uri="{FF2B5EF4-FFF2-40B4-BE49-F238E27FC236}">
                <a16:creationId xmlns:a16="http://schemas.microsoft.com/office/drawing/2014/main" id="{C7EA7E02-9813-771F-61DE-971CE6D705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8508" y="1584263"/>
            <a:ext cx="8121070" cy="4553870"/>
          </a:xfrm>
          <a:prstGeom prst="rect">
            <a:avLst/>
          </a:prstGeom>
          <a:effectLst>
            <a:outerShdw blurRad="50800" dist="38100" dir="2700000" algn="tl" rotWithShape="0">
              <a:prstClr val="black">
                <a:alpha val="40000"/>
              </a:prstClr>
            </a:outerShdw>
          </a:effectLst>
        </p:spPr>
      </p:pic>
      <p:grpSp>
        <p:nvGrpSpPr>
          <p:cNvPr id="15" name="Groupe 14">
            <a:extLst>
              <a:ext uri="{FF2B5EF4-FFF2-40B4-BE49-F238E27FC236}">
                <a16:creationId xmlns:a16="http://schemas.microsoft.com/office/drawing/2014/main" id="{46795FDE-D85D-B5C8-FC7A-E64FF8F59C33}"/>
              </a:ext>
            </a:extLst>
          </p:cNvPr>
          <p:cNvGrpSpPr/>
          <p:nvPr/>
        </p:nvGrpSpPr>
        <p:grpSpPr>
          <a:xfrm>
            <a:off x="1198830" y="1896128"/>
            <a:ext cx="2791284" cy="2662588"/>
            <a:chOff x="1743771" y="3717771"/>
            <a:chExt cx="2791284" cy="2662588"/>
          </a:xfrm>
        </p:grpSpPr>
        <p:sp>
          <p:nvSpPr>
            <p:cNvPr id="16" name="ZoneTexte 15">
              <a:extLst>
                <a:ext uri="{FF2B5EF4-FFF2-40B4-BE49-F238E27FC236}">
                  <a16:creationId xmlns:a16="http://schemas.microsoft.com/office/drawing/2014/main" id="{24BA206A-621F-E528-0109-4D663BAFB196}"/>
                </a:ext>
              </a:extLst>
            </p:cNvPr>
            <p:cNvSpPr txBox="1"/>
            <p:nvPr/>
          </p:nvSpPr>
          <p:spPr>
            <a:xfrm>
              <a:off x="1743771" y="3717771"/>
              <a:ext cx="2791284" cy="2662588"/>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Couverture</a:t>
              </a:r>
            </a:p>
            <a:p>
              <a:pPr marL="176213" indent="-176213">
                <a:lnSpc>
                  <a:spcPct val="2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Interface épurée, luxueuse</a:t>
              </a:r>
            </a:p>
            <a:p>
              <a:pPr marL="176213" indent="-176213">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Boutons d’accès aux pages</a:t>
              </a:r>
            </a:p>
            <a:p>
              <a:pPr marL="176213" indent="-176213">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Texte explicatif sur l’objectif du </a:t>
              </a:r>
              <a:r>
                <a:rPr lang="fr-FR" sz="1600" b="1" dirty="0" err="1">
                  <a:solidFill>
                    <a:srgbClr val="761012"/>
                  </a:solidFill>
                  <a:latin typeface="Segoe UI Light" panose="020B0502040204020203" pitchFamily="34" charset="0"/>
                  <a:cs typeface="Segoe UI Light" panose="020B0502040204020203" pitchFamily="34" charset="0"/>
                </a:rPr>
                <a:t>dashboard</a:t>
              </a:r>
              <a:endParaRPr lang="fr-FR" sz="1600" b="1" dirty="0">
                <a:solidFill>
                  <a:srgbClr val="761012"/>
                </a:solidFill>
                <a:latin typeface="Segoe UI Light" panose="020B0502040204020203" pitchFamily="34" charset="0"/>
                <a:cs typeface="Segoe UI Light" panose="020B0502040204020203" pitchFamily="34" charset="0"/>
              </a:endParaRPr>
            </a:p>
          </p:txBody>
        </p:sp>
        <p:pic>
          <p:nvPicPr>
            <p:cNvPr id="17" name="Image 16">
              <a:extLst>
                <a:ext uri="{FF2B5EF4-FFF2-40B4-BE49-F238E27FC236}">
                  <a16:creationId xmlns:a16="http://schemas.microsoft.com/office/drawing/2014/main" id="{7D0A593A-DBBC-829D-40FC-5C35B28D09D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53006" y="3955916"/>
              <a:ext cx="346732" cy="346732"/>
            </a:xfrm>
            <a:prstGeom prst="rect">
              <a:avLst/>
            </a:prstGeom>
          </p:spPr>
        </p:pic>
      </p:grpSp>
    </p:spTree>
    <p:extLst>
      <p:ext uri="{BB962C8B-B14F-4D97-AF65-F5344CB8AC3E}">
        <p14:creationId xmlns:p14="http://schemas.microsoft.com/office/powerpoint/2010/main" val="296057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1BED4B-18C6-C9CE-905A-78B1F2090E0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A4CEC6F-3EC5-A653-A274-5B19EBBCA9D5}"/>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4EB7EF45-4660-5B2E-C91B-8A058DF98D75}"/>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293010B1-1AA3-1E4F-C940-B009F8EB0BC6}"/>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TABLEAU DE BORD INTERACTIF</a:t>
            </a:r>
          </a:p>
        </p:txBody>
      </p:sp>
      <p:grpSp>
        <p:nvGrpSpPr>
          <p:cNvPr id="10" name="Groupe 9">
            <a:extLst>
              <a:ext uri="{FF2B5EF4-FFF2-40B4-BE49-F238E27FC236}">
                <a16:creationId xmlns:a16="http://schemas.microsoft.com/office/drawing/2014/main" id="{82FE707C-2A9B-B828-E6AA-F4D2CBDA3599}"/>
              </a:ext>
            </a:extLst>
          </p:cNvPr>
          <p:cNvGrpSpPr/>
          <p:nvPr/>
        </p:nvGrpSpPr>
        <p:grpSpPr>
          <a:xfrm>
            <a:off x="172133" y="108026"/>
            <a:ext cx="747506" cy="3675195"/>
            <a:chOff x="172133" y="108026"/>
            <a:chExt cx="747506" cy="3675195"/>
          </a:xfrm>
        </p:grpSpPr>
        <p:sp>
          <p:nvSpPr>
            <p:cNvPr id="11" name="ZoneTexte 10">
              <a:extLst>
                <a:ext uri="{FF2B5EF4-FFF2-40B4-BE49-F238E27FC236}">
                  <a16:creationId xmlns:a16="http://schemas.microsoft.com/office/drawing/2014/main" id="{39A4E371-BA65-E940-F3F1-33AEA2E6326B}"/>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2" name="Image 11">
              <a:extLst>
                <a:ext uri="{FF2B5EF4-FFF2-40B4-BE49-F238E27FC236}">
                  <a16:creationId xmlns:a16="http://schemas.microsoft.com/office/drawing/2014/main" id="{C362AA6F-12B1-1830-53E3-0A9609BE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4" name="Image 13">
            <a:extLst>
              <a:ext uri="{FF2B5EF4-FFF2-40B4-BE49-F238E27FC236}">
                <a16:creationId xmlns:a16="http://schemas.microsoft.com/office/drawing/2014/main" id="{45A32310-A04F-4016-257B-B67025AAAB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8508" y="1092482"/>
            <a:ext cx="8121070" cy="4562267"/>
          </a:xfrm>
          <a:prstGeom prst="rect">
            <a:avLst/>
          </a:prstGeom>
          <a:effectLst>
            <a:outerShdw blurRad="50800" dist="38100" dir="2700000" algn="tl" rotWithShape="0">
              <a:prstClr val="black">
                <a:alpha val="40000"/>
              </a:prstClr>
            </a:outerShdw>
          </a:effectLst>
        </p:spPr>
      </p:pic>
      <p:grpSp>
        <p:nvGrpSpPr>
          <p:cNvPr id="15" name="Groupe 14">
            <a:extLst>
              <a:ext uri="{FF2B5EF4-FFF2-40B4-BE49-F238E27FC236}">
                <a16:creationId xmlns:a16="http://schemas.microsoft.com/office/drawing/2014/main" id="{BAB3B18E-61E2-5B05-1141-D97E8354666E}"/>
              </a:ext>
            </a:extLst>
          </p:cNvPr>
          <p:cNvGrpSpPr/>
          <p:nvPr/>
        </p:nvGrpSpPr>
        <p:grpSpPr>
          <a:xfrm>
            <a:off x="1198830" y="1896128"/>
            <a:ext cx="2791284" cy="3047309"/>
            <a:chOff x="1743771" y="3717771"/>
            <a:chExt cx="2791284" cy="3047309"/>
          </a:xfrm>
        </p:grpSpPr>
        <p:sp>
          <p:nvSpPr>
            <p:cNvPr id="16" name="ZoneTexte 15">
              <a:extLst>
                <a:ext uri="{FF2B5EF4-FFF2-40B4-BE49-F238E27FC236}">
                  <a16:creationId xmlns:a16="http://schemas.microsoft.com/office/drawing/2014/main" id="{1D43A1FC-3F01-9FFF-2EC0-55BCB8EA1D7E}"/>
                </a:ext>
              </a:extLst>
            </p:cNvPr>
            <p:cNvSpPr txBox="1"/>
            <p:nvPr/>
          </p:nvSpPr>
          <p:spPr>
            <a:xfrm>
              <a:off x="1743771" y="3717771"/>
              <a:ext cx="2791284" cy="304730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Vue d’ensemble</a:t>
              </a:r>
            </a:p>
            <a:p>
              <a:pPr marL="285750" indent="-285750">
                <a:lnSpc>
                  <a:spcPct val="150000"/>
                </a:lnSpc>
                <a:buFont typeface="Wingdings" panose="05000000000000000000" pitchFamily="2" charset="2"/>
                <a:buChar char="§"/>
              </a:pPr>
              <a:endParaRPr lang="fr-FR" sz="1600" b="1" dirty="0">
                <a:solidFill>
                  <a:srgbClr val="761012"/>
                </a:solidFill>
                <a:latin typeface="Segoe UI" panose="020B0502040204020203" pitchFamily="34" charset="0"/>
                <a:cs typeface="Segoe UI" panose="020B0502040204020203" pitchFamily="34" charset="0"/>
              </a:endParaRP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Analyse globale du marché du Vin</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Filtres interactifs</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Prix Médian</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Note moyenne</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Répartition géographique</a:t>
              </a:r>
            </a:p>
          </p:txBody>
        </p:sp>
        <p:pic>
          <p:nvPicPr>
            <p:cNvPr id="17" name="Image 16">
              <a:extLst>
                <a:ext uri="{FF2B5EF4-FFF2-40B4-BE49-F238E27FC236}">
                  <a16:creationId xmlns:a16="http://schemas.microsoft.com/office/drawing/2014/main" id="{5D238B58-1D64-FD34-5991-94BDD9AAEF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62242" y="3835197"/>
              <a:ext cx="346732" cy="346732"/>
            </a:xfrm>
            <a:prstGeom prst="rect">
              <a:avLst/>
            </a:prstGeom>
          </p:spPr>
        </p:pic>
      </p:grpSp>
      <p:sp>
        <p:nvSpPr>
          <p:cNvPr id="2" name="ZoneTexte 1">
            <a:extLst>
              <a:ext uri="{FF2B5EF4-FFF2-40B4-BE49-F238E27FC236}">
                <a16:creationId xmlns:a16="http://schemas.microsoft.com/office/drawing/2014/main" id="{75E7CFD6-7EFC-0C54-2E17-6074F2A9A6E5}"/>
              </a:ext>
            </a:extLst>
          </p:cNvPr>
          <p:cNvSpPr txBox="1"/>
          <p:nvPr/>
        </p:nvSpPr>
        <p:spPr>
          <a:xfrm>
            <a:off x="1577647" y="5908681"/>
            <a:ext cx="10217188" cy="738664"/>
          </a:xfrm>
          <a:prstGeom prst="rect">
            <a:avLst/>
          </a:prstGeom>
          <a:noFill/>
        </p:spPr>
        <p:txBody>
          <a:bodyPr wrap="square">
            <a:spAutoFit/>
          </a:bodyPr>
          <a:lstStyle/>
          <a:p>
            <a:r>
              <a:rPr lang="fr-FR" sz="1400" b="1" i="1" dirty="0">
                <a:solidFill>
                  <a:srgbClr val="761012"/>
                </a:solidFill>
                <a:latin typeface="Segoe UI Light" panose="020B0502040204020203" pitchFamily="34" charset="0"/>
                <a:cs typeface="Segoe UI Light" panose="020B0502040204020203" pitchFamily="34" charset="0"/>
              </a:rPr>
              <a:t>Cette page vous offre une vue d’ensemble du marché du vin, avec des filtres interactifs pour explorer les tendances. </a:t>
            </a:r>
          </a:p>
          <a:p>
            <a:r>
              <a:rPr lang="fr-FR" sz="1400" b="1" i="1" dirty="0">
                <a:solidFill>
                  <a:srgbClr val="761012"/>
                </a:solidFill>
                <a:latin typeface="Segoe UI Light" panose="020B0502040204020203" pitchFamily="34" charset="0"/>
                <a:cs typeface="Segoe UI Light" panose="020B0502040204020203" pitchFamily="34" charset="0"/>
              </a:rPr>
              <a:t>Vous pouvez analyser le prix moyen, la note des vins et leur répartition géographique afin de mieux comprendre votre positionnement sur le marché mondial.</a:t>
            </a:r>
          </a:p>
        </p:txBody>
      </p:sp>
      <p:cxnSp>
        <p:nvCxnSpPr>
          <p:cNvPr id="3" name="Connecteur droit 2">
            <a:extLst>
              <a:ext uri="{FF2B5EF4-FFF2-40B4-BE49-F238E27FC236}">
                <a16:creationId xmlns:a16="http://schemas.microsoft.com/office/drawing/2014/main" id="{1F9737EB-2034-97AD-2915-2D35ECE62497}"/>
              </a:ext>
            </a:extLst>
          </p:cNvPr>
          <p:cNvCxnSpPr>
            <a:cxnSpLocks/>
          </p:cNvCxnSpPr>
          <p:nvPr/>
        </p:nvCxnSpPr>
        <p:spPr>
          <a:xfrm flipH="1">
            <a:off x="1577647" y="5985164"/>
            <a:ext cx="9111" cy="613874"/>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13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1AE9AC8-D701-E419-9C4F-8A21F5731A8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8EAAE58-5CAA-322D-9D98-B413F4563D55}"/>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D9789373-2F48-0CE3-03FE-208524B7390E}"/>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73ADD8AD-2B71-0AB3-C6A2-615D5DF68870}"/>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TABLEAU DE BORD INTERACTIF</a:t>
            </a:r>
          </a:p>
        </p:txBody>
      </p:sp>
      <p:grpSp>
        <p:nvGrpSpPr>
          <p:cNvPr id="10" name="Groupe 9">
            <a:extLst>
              <a:ext uri="{FF2B5EF4-FFF2-40B4-BE49-F238E27FC236}">
                <a16:creationId xmlns:a16="http://schemas.microsoft.com/office/drawing/2014/main" id="{F0B43303-F35C-6963-F443-A7381A6E3BF8}"/>
              </a:ext>
            </a:extLst>
          </p:cNvPr>
          <p:cNvGrpSpPr/>
          <p:nvPr/>
        </p:nvGrpSpPr>
        <p:grpSpPr>
          <a:xfrm>
            <a:off x="172133" y="108026"/>
            <a:ext cx="747506" cy="3675195"/>
            <a:chOff x="172133" y="108026"/>
            <a:chExt cx="747506" cy="3675195"/>
          </a:xfrm>
        </p:grpSpPr>
        <p:sp>
          <p:nvSpPr>
            <p:cNvPr id="11" name="ZoneTexte 10">
              <a:extLst>
                <a:ext uri="{FF2B5EF4-FFF2-40B4-BE49-F238E27FC236}">
                  <a16:creationId xmlns:a16="http://schemas.microsoft.com/office/drawing/2014/main" id="{7EAC7922-427A-B482-EF7A-AE9E826CDAC3}"/>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2" name="Image 11">
              <a:extLst>
                <a:ext uri="{FF2B5EF4-FFF2-40B4-BE49-F238E27FC236}">
                  <a16:creationId xmlns:a16="http://schemas.microsoft.com/office/drawing/2014/main" id="{BA0A9843-34C9-0806-1437-CBF6B4B74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4" name="Image 13">
            <a:extLst>
              <a:ext uri="{FF2B5EF4-FFF2-40B4-BE49-F238E27FC236}">
                <a16:creationId xmlns:a16="http://schemas.microsoft.com/office/drawing/2014/main" id="{A0443F36-6607-074A-98FE-909B9CDF1E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70525" y="1067627"/>
            <a:ext cx="8121070" cy="4562989"/>
          </a:xfrm>
          <a:prstGeom prst="rect">
            <a:avLst/>
          </a:prstGeom>
          <a:effectLst>
            <a:outerShdw blurRad="50800" dist="38100" dir="2700000" algn="tl" rotWithShape="0">
              <a:prstClr val="black">
                <a:alpha val="40000"/>
              </a:prstClr>
            </a:outerShdw>
          </a:effectLst>
        </p:spPr>
      </p:pic>
      <p:grpSp>
        <p:nvGrpSpPr>
          <p:cNvPr id="15" name="Groupe 14">
            <a:extLst>
              <a:ext uri="{FF2B5EF4-FFF2-40B4-BE49-F238E27FC236}">
                <a16:creationId xmlns:a16="http://schemas.microsoft.com/office/drawing/2014/main" id="{319A01AB-1844-EBE2-9C7F-EA623C438FBF}"/>
              </a:ext>
            </a:extLst>
          </p:cNvPr>
          <p:cNvGrpSpPr/>
          <p:nvPr/>
        </p:nvGrpSpPr>
        <p:grpSpPr>
          <a:xfrm>
            <a:off x="1152650" y="1381346"/>
            <a:ext cx="3012950" cy="4155305"/>
            <a:chOff x="1743771" y="3717771"/>
            <a:chExt cx="3012950" cy="4155305"/>
          </a:xfrm>
        </p:grpSpPr>
        <p:sp>
          <p:nvSpPr>
            <p:cNvPr id="16" name="ZoneTexte 15">
              <a:extLst>
                <a:ext uri="{FF2B5EF4-FFF2-40B4-BE49-F238E27FC236}">
                  <a16:creationId xmlns:a16="http://schemas.microsoft.com/office/drawing/2014/main" id="{DCC2829E-2DB4-5A82-30C6-F0277F90E204}"/>
                </a:ext>
              </a:extLst>
            </p:cNvPr>
            <p:cNvSpPr txBox="1"/>
            <p:nvPr/>
          </p:nvSpPr>
          <p:spPr>
            <a:xfrm>
              <a:off x="1743771" y="3717771"/>
              <a:ext cx="3012950" cy="415530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Tarification</a:t>
              </a:r>
            </a:p>
            <a:p>
              <a:pPr marL="285750" indent="-285750">
                <a:lnSpc>
                  <a:spcPct val="150000"/>
                </a:lnSpc>
                <a:buFont typeface="Wingdings" panose="05000000000000000000" pitchFamily="2" charset="2"/>
                <a:buChar char="§"/>
              </a:pPr>
              <a:endParaRPr lang="fr-FR" sz="1600" b="1" dirty="0">
                <a:solidFill>
                  <a:srgbClr val="761012"/>
                </a:solidFill>
                <a:latin typeface="Segoe UI" panose="020B0502040204020203" pitchFamily="34" charset="0"/>
                <a:cs typeface="Segoe UI" panose="020B0502040204020203" pitchFamily="34" charset="0"/>
              </a:endParaRP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Filtres : </a:t>
              </a:r>
            </a:p>
            <a:p>
              <a:pPr marL="176213">
                <a:lnSpc>
                  <a:spcPct val="150000"/>
                </a:lnSpc>
              </a:pPr>
              <a:r>
                <a:rPr lang="fr-FR" sz="1600" b="1" dirty="0">
                  <a:solidFill>
                    <a:srgbClr val="761012"/>
                  </a:solidFill>
                  <a:latin typeface="Segoe UI Light" panose="020B0502040204020203" pitchFamily="34" charset="0"/>
                  <a:cs typeface="Segoe UI Light" panose="020B0502040204020203" pitchFamily="34" charset="0"/>
                </a:rPr>
                <a:t>Sélection du Vin à tarifier</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Prix Moyen, Prix Médian : </a:t>
              </a:r>
            </a:p>
            <a:p>
              <a:pPr marL="176213">
                <a:lnSpc>
                  <a:spcPct val="150000"/>
                </a:lnSpc>
              </a:pPr>
              <a:r>
                <a:rPr lang="fr-FR" sz="1600" b="1" dirty="0">
                  <a:solidFill>
                    <a:srgbClr val="761012"/>
                  </a:solidFill>
                  <a:latin typeface="Segoe UI Light" panose="020B0502040204020203" pitchFamily="34" charset="0"/>
                  <a:cs typeface="Segoe UI Light" panose="020B0502040204020203" pitchFamily="34" charset="0"/>
                </a:rPr>
                <a:t>Analyse des Grands Crus.</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Evolution du Prix :</a:t>
              </a:r>
            </a:p>
            <a:p>
              <a:pPr marL="176213">
                <a:lnSpc>
                  <a:spcPct val="150000"/>
                </a:lnSpc>
              </a:pPr>
              <a:r>
                <a:rPr lang="fr-FR" sz="1600" b="1" dirty="0">
                  <a:solidFill>
                    <a:srgbClr val="761012"/>
                  </a:solidFill>
                  <a:latin typeface="Segoe UI Light" panose="020B0502040204020203" pitchFamily="34" charset="0"/>
                  <a:cs typeface="Segoe UI Light" panose="020B0502040204020203" pitchFamily="34" charset="0"/>
                </a:rPr>
                <a:t>Relation entre la notation et tarif moyen.</a:t>
              </a:r>
            </a:p>
            <a:p>
              <a:pPr marL="176213" indent="-17621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Positionnement dynamique, Jauge tarifaire</a:t>
              </a:r>
            </a:p>
          </p:txBody>
        </p:sp>
        <p:pic>
          <p:nvPicPr>
            <p:cNvPr id="17" name="Image 16">
              <a:extLst>
                <a:ext uri="{FF2B5EF4-FFF2-40B4-BE49-F238E27FC236}">
                  <a16:creationId xmlns:a16="http://schemas.microsoft.com/office/drawing/2014/main" id="{AA33C6B5-2A37-72DA-EBB0-4B284C9C9B7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71478" y="3844433"/>
              <a:ext cx="346732" cy="346732"/>
            </a:xfrm>
            <a:prstGeom prst="rect">
              <a:avLst/>
            </a:prstGeom>
          </p:spPr>
        </p:pic>
      </p:grpSp>
      <p:sp>
        <p:nvSpPr>
          <p:cNvPr id="2" name="ZoneTexte 1">
            <a:extLst>
              <a:ext uri="{FF2B5EF4-FFF2-40B4-BE49-F238E27FC236}">
                <a16:creationId xmlns:a16="http://schemas.microsoft.com/office/drawing/2014/main" id="{303466BB-55E7-D9B2-4B2D-11BE0C9DAD4F}"/>
              </a:ext>
            </a:extLst>
          </p:cNvPr>
          <p:cNvSpPr txBox="1"/>
          <p:nvPr/>
        </p:nvSpPr>
        <p:spPr>
          <a:xfrm>
            <a:off x="1577647" y="5908681"/>
            <a:ext cx="10217188" cy="738664"/>
          </a:xfrm>
          <a:prstGeom prst="rect">
            <a:avLst/>
          </a:prstGeom>
          <a:noFill/>
        </p:spPr>
        <p:txBody>
          <a:bodyPr wrap="square">
            <a:spAutoFit/>
          </a:bodyPr>
          <a:lstStyle/>
          <a:p>
            <a:r>
              <a:rPr lang="fr-FR" sz="1400" b="1" i="1" dirty="0">
                <a:solidFill>
                  <a:srgbClr val="761012"/>
                </a:solidFill>
                <a:latin typeface="Segoe UI Light" panose="020B0502040204020203" pitchFamily="34" charset="0"/>
                <a:cs typeface="Segoe UI Light" panose="020B0502040204020203" pitchFamily="34" charset="0"/>
              </a:rPr>
              <a:t>Grâce à cette page, vous pouvez ajuster dynamiquement le prix de votre vin en comparant votre positionnement aux Grands Crus similaires. Les indicateurs clés vous permettent de voir où se situe votre tarif par rapport au marché et d’adopter une stratégie optimale pour un positionnement compétitif.</a:t>
            </a:r>
          </a:p>
        </p:txBody>
      </p:sp>
      <p:cxnSp>
        <p:nvCxnSpPr>
          <p:cNvPr id="3" name="Connecteur droit 2">
            <a:extLst>
              <a:ext uri="{FF2B5EF4-FFF2-40B4-BE49-F238E27FC236}">
                <a16:creationId xmlns:a16="http://schemas.microsoft.com/office/drawing/2014/main" id="{1A492EB7-CFBF-ABA2-2E5F-FADB66A0F61D}"/>
              </a:ext>
            </a:extLst>
          </p:cNvPr>
          <p:cNvCxnSpPr>
            <a:cxnSpLocks/>
          </p:cNvCxnSpPr>
          <p:nvPr/>
        </p:nvCxnSpPr>
        <p:spPr>
          <a:xfrm flipH="1">
            <a:off x="1577647" y="5985164"/>
            <a:ext cx="9111" cy="613874"/>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34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063D94-DA1F-1C45-BBDA-9CC4717AA617}"/>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1D13C4D7-023E-4C2F-557F-2746BCCA634D}"/>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68931E46-2E52-DF0A-E37E-05202B21136B}"/>
              </a:ext>
            </a:extLst>
          </p:cNvPr>
          <p:cNvSpPr txBox="1"/>
          <p:nvPr/>
        </p:nvSpPr>
        <p:spPr>
          <a:xfrm>
            <a:off x="1136073" y="2954195"/>
            <a:ext cx="6958076" cy="461665"/>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ANALYSE DU MARCHE DU VIN</a:t>
            </a:r>
          </a:p>
        </p:txBody>
      </p:sp>
      <p:grpSp>
        <p:nvGrpSpPr>
          <p:cNvPr id="23" name="Groupe 22">
            <a:extLst>
              <a:ext uri="{FF2B5EF4-FFF2-40B4-BE49-F238E27FC236}">
                <a16:creationId xmlns:a16="http://schemas.microsoft.com/office/drawing/2014/main" id="{216587E0-C7D3-1F3A-01F5-AC75856ED513}"/>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31FA0A10-A2E1-4E83-047B-DC757E037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1EB02399-7900-BE2D-1AE0-9DE439326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54B0A3B0-C097-DFF3-F09E-F0F7275F9007}"/>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164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D81931-D8C8-B343-4294-6BB59EA8D0A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883F6FF-45C9-EC32-8542-9D20269B4E5B}"/>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8691940-3CB1-D6A9-03E0-D9FA4DB57C07}"/>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ANALYSE GLOBALE DU MARCHE DU VIN</a:t>
            </a:r>
          </a:p>
        </p:txBody>
      </p:sp>
      <p:cxnSp>
        <p:nvCxnSpPr>
          <p:cNvPr id="7" name="Connecteur droit 6">
            <a:extLst>
              <a:ext uri="{FF2B5EF4-FFF2-40B4-BE49-F238E27FC236}">
                <a16:creationId xmlns:a16="http://schemas.microsoft.com/office/drawing/2014/main" id="{983B0EB4-DAF9-80E6-A243-795E8CF9F351}"/>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D19E92CA-292C-9246-4F10-388E4ADBC93F}"/>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517E1D51-DD0D-AB20-AB62-CB82C889308A}"/>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923DD285-934B-3EEB-5921-5E35E199C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e 22">
            <a:extLst>
              <a:ext uri="{FF2B5EF4-FFF2-40B4-BE49-F238E27FC236}">
                <a16:creationId xmlns:a16="http://schemas.microsoft.com/office/drawing/2014/main" id="{439E9D6E-D634-6260-4375-484F7409BC25}"/>
              </a:ext>
            </a:extLst>
          </p:cNvPr>
          <p:cNvGrpSpPr/>
          <p:nvPr/>
        </p:nvGrpSpPr>
        <p:grpSpPr>
          <a:xfrm>
            <a:off x="1586758" y="2034295"/>
            <a:ext cx="5737678" cy="3709029"/>
            <a:chOff x="1743770" y="1218428"/>
            <a:chExt cx="5737678" cy="3709029"/>
          </a:xfrm>
        </p:grpSpPr>
        <p:sp>
          <p:nvSpPr>
            <p:cNvPr id="5" name="ZoneTexte 4">
              <a:extLst>
                <a:ext uri="{FF2B5EF4-FFF2-40B4-BE49-F238E27FC236}">
                  <a16:creationId xmlns:a16="http://schemas.microsoft.com/office/drawing/2014/main" id="{240EDE1A-0C48-40F7-94A6-C05C50B2E78A}"/>
                </a:ext>
              </a:extLst>
            </p:cNvPr>
            <p:cNvSpPr txBox="1"/>
            <p:nvPr/>
          </p:nvSpPr>
          <p:spPr>
            <a:xfrm>
              <a:off x="1743770" y="1218428"/>
              <a:ext cx="5737678" cy="370902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Un Marché Étendu et Diversifié</a:t>
              </a:r>
            </a:p>
            <a:p>
              <a:pPr marL="742950" lvl="1"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16,6K</a:t>
              </a:r>
              <a:r>
                <a:rPr lang="fr-FR" sz="1600" b="1" dirty="0">
                  <a:solidFill>
                    <a:srgbClr val="761012"/>
                  </a:solidFill>
                  <a:latin typeface="Segoe UI Light" panose="020B0502040204020203" pitchFamily="34" charset="0"/>
                  <a:cs typeface="Segoe UI Light" panose="020B0502040204020203" pitchFamily="34" charset="0"/>
                </a:rPr>
                <a:t> domaines viticoles à travers le monde.</a:t>
              </a:r>
            </a:p>
            <a:p>
              <a:pPr marL="742950"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Plus de </a:t>
              </a:r>
              <a:r>
                <a:rPr lang="fr-FR" sz="1600" b="1" dirty="0">
                  <a:solidFill>
                    <a:srgbClr val="761012"/>
                  </a:solidFill>
                  <a:latin typeface="Segoe UI" panose="020B0502040204020203" pitchFamily="34" charset="0"/>
                  <a:cs typeface="Segoe UI" panose="020B0502040204020203" pitchFamily="34" charset="0"/>
                </a:rPr>
                <a:t>118K vins analysés</a:t>
              </a:r>
              <a:r>
                <a:rPr lang="fr-FR" sz="1600" b="1" dirty="0">
                  <a:solidFill>
                    <a:srgbClr val="761012"/>
                  </a:solidFill>
                  <a:latin typeface="Segoe UI Light" panose="020B0502040204020203" pitchFamily="34" charset="0"/>
                  <a:cs typeface="Segoe UI Light" panose="020B0502040204020203" pitchFamily="34" charset="0"/>
                </a:rPr>
                <a:t>, reflétant une large diversité d’appellations et de producteurs.</a:t>
              </a:r>
            </a:p>
            <a:p>
              <a:pPr marL="742950" lvl="1" indent="-285750">
                <a:lnSpc>
                  <a:spcPct val="150000"/>
                </a:lnSpc>
                <a:buFont typeface="Wingdings" panose="05000000000000000000" pitchFamily="2" charset="2"/>
                <a:buChar char="§"/>
              </a:pPr>
              <a:endParaRPr lang="fr-FR" sz="1600" b="1" dirty="0">
                <a:solidFill>
                  <a:srgbClr val="761012"/>
                </a:solidFill>
                <a:latin typeface="Segoe UI Light" panose="020B0502040204020203" pitchFamily="34" charset="0"/>
                <a:cs typeface="Segoe UI Light" panose="020B0502040204020203" pitchFamily="34" charset="0"/>
              </a:endParaRPr>
            </a:p>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Tendances des Prix et de la Qualité.</a:t>
              </a:r>
            </a:p>
            <a:p>
              <a:pPr marL="742950"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Prix médian du vin : </a:t>
              </a:r>
              <a:r>
                <a:rPr lang="fr-FR" sz="1600" b="1" dirty="0">
                  <a:solidFill>
                    <a:srgbClr val="761012"/>
                  </a:solidFill>
                  <a:latin typeface="Segoe UI" panose="020B0502040204020203" pitchFamily="34" charset="0"/>
                  <a:cs typeface="Segoe UI" panose="020B0502040204020203" pitchFamily="34" charset="0"/>
                </a:rPr>
                <a:t>$29,00 </a:t>
              </a:r>
              <a:r>
                <a:rPr lang="fr-FR" sz="1600" b="1" dirty="0">
                  <a:solidFill>
                    <a:srgbClr val="761012"/>
                  </a:solidFill>
                  <a:latin typeface="Segoe UI Light" panose="020B0502040204020203" pitchFamily="34" charset="0"/>
                  <a:cs typeface="Segoe UI Light" panose="020B0502040204020203" pitchFamily="34" charset="0"/>
                </a:rPr>
                <a:t>(USD)</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Note moyenne des vins : </a:t>
              </a:r>
              <a:r>
                <a:rPr lang="fr-FR" sz="1600" b="1" dirty="0">
                  <a:solidFill>
                    <a:srgbClr val="761012"/>
                  </a:solidFill>
                  <a:latin typeface="Segoe UI" panose="020B0502040204020203" pitchFamily="34" charset="0"/>
                  <a:cs typeface="Segoe UI" panose="020B0502040204020203" pitchFamily="34" charset="0"/>
                </a:rPr>
                <a:t>88,5 / 100</a:t>
              </a:r>
              <a:endParaRPr lang="fr-FR" sz="1600" b="1" dirty="0">
                <a:solidFill>
                  <a:srgbClr val="761012"/>
                </a:solidFill>
                <a:latin typeface="Segoe UI Light" panose="020B0502040204020203" pitchFamily="34" charset="0"/>
                <a:cs typeface="Segoe UI Light" panose="020B0502040204020203" pitchFamily="34" charset="0"/>
              </a:endParaRPr>
            </a:p>
            <a:p>
              <a:pPr marL="720725" lvl="2">
                <a:lnSpc>
                  <a:spcPct val="150000"/>
                </a:lnSpc>
              </a:pPr>
              <a:r>
                <a:rPr lang="fr-FR" sz="1600" b="1" dirty="0">
                  <a:solidFill>
                    <a:srgbClr val="761012"/>
                  </a:solidFill>
                  <a:latin typeface="Segoe UI Light" panose="020B0502040204020203" pitchFamily="34" charset="0"/>
                  <a:cs typeface="Segoe UI Light" panose="020B0502040204020203" pitchFamily="34" charset="0"/>
                </a:rPr>
                <a:t>illustrant une qualité globale élevée.</a:t>
              </a:r>
            </a:p>
          </p:txBody>
        </p:sp>
        <p:pic>
          <p:nvPicPr>
            <p:cNvPr id="20" name="Image 19">
              <a:extLst>
                <a:ext uri="{FF2B5EF4-FFF2-40B4-BE49-F238E27FC236}">
                  <a16:creationId xmlns:a16="http://schemas.microsoft.com/office/drawing/2014/main" id="{3723E9CE-05B4-A7D5-34A5-2135D63E1E0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342001"/>
              <a:ext cx="370522" cy="370522"/>
            </a:xfrm>
            <a:prstGeom prst="rect">
              <a:avLst/>
            </a:prstGeom>
          </p:spPr>
        </p:pic>
        <p:pic>
          <p:nvPicPr>
            <p:cNvPr id="21" name="Image 20">
              <a:extLst>
                <a:ext uri="{FF2B5EF4-FFF2-40B4-BE49-F238E27FC236}">
                  <a16:creationId xmlns:a16="http://schemas.microsoft.com/office/drawing/2014/main" id="{789DB2E1-7FB7-E1BB-13A8-06FFD20E6D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3328483"/>
              <a:ext cx="370522" cy="370522"/>
            </a:xfrm>
            <a:prstGeom prst="rect">
              <a:avLst/>
            </a:prstGeom>
          </p:spPr>
        </p:pic>
      </p:grpSp>
      <p:pic>
        <p:nvPicPr>
          <p:cNvPr id="4" name="Image 3">
            <a:extLst>
              <a:ext uri="{FF2B5EF4-FFF2-40B4-BE49-F238E27FC236}">
                <a16:creationId xmlns:a16="http://schemas.microsoft.com/office/drawing/2014/main" id="{C8CBEF92-0DFF-FD18-73CD-3F6E6025773B}"/>
              </a:ext>
            </a:extLst>
          </p:cNvPr>
          <p:cNvPicPr>
            <a:picLocks noChangeAspect="1"/>
          </p:cNvPicPr>
          <p:nvPr/>
        </p:nvPicPr>
        <p:blipFill>
          <a:blip r:embed="rId5"/>
          <a:stretch>
            <a:fillRect/>
          </a:stretch>
        </p:blipFill>
        <p:spPr>
          <a:xfrm>
            <a:off x="7742224" y="923317"/>
            <a:ext cx="4037263" cy="2179515"/>
          </a:xfrm>
          <a:prstGeom prst="rect">
            <a:avLst/>
          </a:prstGeom>
        </p:spPr>
      </p:pic>
      <p:pic>
        <p:nvPicPr>
          <p:cNvPr id="11" name="Image 10">
            <a:extLst>
              <a:ext uri="{FF2B5EF4-FFF2-40B4-BE49-F238E27FC236}">
                <a16:creationId xmlns:a16="http://schemas.microsoft.com/office/drawing/2014/main" id="{87C80923-C620-A32C-BC12-443F7FA96D2A}"/>
              </a:ext>
            </a:extLst>
          </p:cNvPr>
          <p:cNvPicPr>
            <a:picLocks noChangeAspect="1"/>
          </p:cNvPicPr>
          <p:nvPr/>
        </p:nvPicPr>
        <p:blipFill>
          <a:blip r:embed="rId6"/>
          <a:stretch>
            <a:fillRect/>
          </a:stretch>
        </p:blipFill>
        <p:spPr>
          <a:xfrm>
            <a:off x="7727119" y="3453570"/>
            <a:ext cx="4062439" cy="2507213"/>
          </a:xfrm>
          <a:prstGeom prst="rect">
            <a:avLst/>
          </a:prstGeom>
        </p:spPr>
      </p:pic>
      <p:pic>
        <p:nvPicPr>
          <p:cNvPr id="17" name="Image 16">
            <a:extLst>
              <a:ext uri="{FF2B5EF4-FFF2-40B4-BE49-F238E27FC236}">
                <a16:creationId xmlns:a16="http://schemas.microsoft.com/office/drawing/2014/main" id="{5E1E7381-20F9-1064-3A73-C93D048B27A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9859" y="923317"/>
            <a:ext cx="822613" cy="865907"/>
          </a:xfrm>
          <a:prstGeom prst="rect">
            <a:avLst/>
          </a:prstGeom>
        </p:spPr>
      </p:pic>
      <p:sp>
        <p:nvSpPr>
          <p:cNvPr id="26" name="ZoneTexte 25">
            <a:extLst>
              <a:ext uri="{FF2B5EF4-FFF2-40B4-BE49-F238E27FC236}">
                <a16:creationId xmlns:a16="http://schemas.microsoft.com/office/drawing/2014/main" id="{8EA0F65B-395B-D9A3-1317-9CE715CBA12C}"/>
              </a:ext>
            </a:extLst>
          </p:cNvPr>
          <p:cNvSpPr txBox="1"/>
          <p:nvPr/>
        </p:nvSpPr>
        <p:spPr>
          <a:xfrm>
            <a:off x="1586757" y="6020785"/>
            <a:ext cx="10318915" cy="738664"/>
          </a:xfrm>
          <a:prstGeom prst="rect">
            <a:avLst/>
          </a:prstGeom>
          <a:noFill/>
        </p:spPr>
        <p:txBody>
          <a:bodyPr wrap="square">
            <a:spAutoFit/>
          </a:bodyPr>
          <a:lstStyle/>
          <a:p>
            <a:r>
              <a:rPr lang="fr-FR" sz="1400" b="1" i="1" dirty="0">
                <a:solidFill>
                  <a:srgbClr val="761012"/>
                </a:solidFill>
                <a:latin typeface="Segoe UI Light" panose="020B0502040204020203" pitchFamily="34" charset="0"/>
                <a:cs typeface="Segoe UI Light" panose="020B0502040204020203" pitchFamily="34" charset="0"/>
              </a:rPr>
              <a:t>Le marché du vin se caractérise par une grande diversité et une forte concurrence, avec une large gamme de prix et de qualités. La demande mondiale tend à privilégier les millésimes récents et les cépages emblématiques, reflétant l'évolution des préférences des consommateurs et des tendances du marché.</a:t>
            </a:r>
          </a:p>
        </p:txBody>
      </p:sp>
      <p:cxnSp>
        <p:nvCxnSpPr>
          <p:cNvPr id="28" name="Connecteur droit 27">
            <a:extLst>
              <a:ext uri="{FF2B5EF4-FFF2-40B4-BE49-F238E27FC236}">
                <a16:creationId xmlns:a16="http://schemas.microsoft.com/office/drawing/2014/main" id="{C1C593D5-3D29-C56A-E7BA-E16641119F1A}"/>
              </a:ext>
            </a:extLst>
          </p:cNvPr>
          <p:cNvCxnSpPr>
            <a:cxnSpLocks/>
          </p:cNvCxnSpPr>
          <p:nvPr/>
        </p:nvCxnSpPr>
        <p:spPr>
          <a:xfrm>
            <a:off x="1586758" y="6097268"/>
            <a:ext cx="0" cy="581891"/>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EAF9DC9D-7AC7-FA6F-B54E-BA69022266F8}"/>
              </a:ext>
            </a:extLst>
          </p:cNvPr>
          <p:cNvPicPr>
            <a:picLocks noChangeAspect="1"/>
          </p:cNvPicPr>
          <p:nvPr/>
        </p:nvPicPr>
        <p:blipFill>
          <a:blip r:embed="rId9"/>
          <a:stretch>
            <a:fillRect/>
          </a:stretch>
        </p:blipFill>
        <p:spPr>
          <a:xfrm>
            <a:off x="1730389" y="934597"/>
            <a:ext cx="5438775" cy="1038225"/>
          </a:xfrm>
          <a:prstGeom prst="rect">
            <a:avLst/>
          </a:prstGeom>
        </p:spPr>
      </p:pic>
    </p:spTree>
    <p:extLst>
      <p:ext uri="{BB962C8B-B14F-4D97-AF65-F5344CB8AC3E}">
        <p14:creationId xmlns:p14="http://schemas.microsoft.com/office/powerpoint/2010/main" val="401293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16CB9A-04FB-FB74-4D24-A11647045051}"/>
            </a:ext>
          </a:extLst>
        </p:cNvPr>
        <p:cNvGrpSpPr/>
        <p:nvPr/>
      </p:nvGrpSpPr>
      <p:grpSpPr>
        <a:xfrm>
          <a:off x="0" y="0"/>
          <a:ext cx="0" cy="0"/>
          <a:chOff x="0" y="0"/>
          <a:chExt cx="0" cy="0"/>
        </a:xfrm>
      </p:grpSpPr>
      <p:pic>
        <p:nvPicPr>
          <p:cNvPr id="11" name="Image 10">
            <a:extLst>
              <a:ext uri="{FF2B5EF4-FFF2-40B4-BE49-F238E27FC236}">
                <a16:creationId xmlns:a16="http://schemas.microsoft.com/office/drawing/2014/main" id="{16AA0D7A-5DB9-7F44-A2D7-6AF6C73DFBCD}"/>
              </a:ext>
            </a:extLst>
          </p:cNvPr>
          <p:cNvPicPr>
            <a:picLocks noChangeAspect="1"/>
          </p:cNvPicPr>
          <p:nvPr/>
        </p:nvPicPr>
        <p:blipFill>
          <a:blip r:embed="rId2"/>
          <a:stretch>
            <a:fillRect/>
          </a:stretch>
        </p:blipFill>
        <p:spPr>
          <a:xfrm>
            <a:off x="1676285" y="915906"/>
            <a:ext cx="5448300" cy="1038225"/>
          </a:xfrm>
          <a:prstGeom prst="rect">
            <a:avLst/>
          </a:prstGeom>
        </p:spPr>
      </p:pic>
      <p:grpSp>
        <p:nvGrpSpPr>
          <p:cNvPr id="35" name="Groupe 34">
            <a:extLst>
              <a:ext uri="{FF2B5EF4-FFF2-40B4-BE49-F238E27FC236}">
                <a16:creationId xmlns:a16="http://schemas.microsoft.com/office/drawing/2014/main" id="{E2C74141-6B8E-EC2F-189E-56D1463AFA8F}"/>
              </a:ext>
            </a:extLst>
          </p:cNvPr>
          <p:cNvGrpSpPr/>
          <p:nvPr/>
        </p:nvGrpSpPr>
        <p:grpSpPr>
          <a:xfrm>
            <a:off x="7685891" y="915954"/>
            <a:ext cx="4071863" cy="5026092"/>
            <a:chOff x="7685891" y="915954"/>
            <a:chExt cx="4071863" cy="5026092"/>
          </a:xfrm>
        </p:grpSpPr>
        <p:pic>
          <p:nvPicPr>
            <p:cNvPr id="18" name="Image 17">
              <a:extLst>
                <a:ext uri="{FF2B5EF4-FFF2-40B4-BE49-F238E27FC236}">
                  <a16:creationId xmlns:a16="http://schemas.microsoft.com/office/drawing/2014/main" id="{4926021F-68E0-0D85-5F86-C56BABF4652C}"/>
                </a:ext>
              </a:extLst>
            </p:cNvPr>
            <p:cNvPicPr>
              <a:picLocks noChangeAspect="1"/>
            </p:cNvPicPr>
            <p:nvPr/>
          </p:nvPicPr>
          <p:blipFill>
            <a:blip r:embed="rId3"/>
            <a:stretch>
              <a:fillRect/>
            </a:stretch>
          </p:blipFill>
          <p:spPr>
            <a:xfrm>
              <a:off x="7685891" y="3434833"/>
              <a:ext cx="4071863" cy="2507213"/>
            </a:xfrm>
            <a:prstGeom prst="rect">
              <a:avLst/>
            </a:prstGeom>
          </p:spPr>
        </p:pic>
        <p:pic>
          <p:nvPicPr>
            <p:cNvPr id="15" name="Image 14">
              <a:extLst>
                <a:ext uri="{FF2B5EF4-FFF2-40B4-BE49-F238E27FC236}">
                  <a16:creationId xmlns:a16="http://schemas.microsoft.com/office/drawing/2014/main" id="{61715D21-915D-0C86-9E1D-5999F6821836}"/>
                </a:ext>
              </a:extLst>
            </p:cNvPr>
            <p:cNvPicPr>
              <a:picLocks noChangeAspect="1"/>
            </p:cNvPicPr>
            <p:nvPr/>
          </p:nvPicPr>
          <p:blipFill>
            <a:blip r:embed="rId4"/>
            <a:stretch>
              <a:fillRect/>
            </a:stretch>
          </p:blipFill>
          <p:spPr>
            <a:xfrm>
              <a:off x="7703127" y="915954"/>
              <a:ext cx="4054627" cy="2179515"/>
            </a:xfrm>
            <a:prstGeom prst="rect">
              <a:avLst/>
            </a:prstGeom>
          </p:spPr>
        </p:pic>
      </p:grpSp>
      <p:sp>
        <p:nvSpPr>
          <p:cNvPr id="3" name="ZoneTexte 2">
            <a:extLst>
              <a:ext uri="{FF2B5EF4-FFF2-40B4-BE49-F238E27FC236}">
                <a16:creationId xmlns:a16="http://schemas.microsoft.com/office/drawing/2014/main" id="{6C86B236-FC54-E3D0-1B50-10FC04AC6CE3}"/>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ANALYSE DU MARCHE DU VIN FRANCAIS</a:t>
            </a:r>
          </a:p>
        </p:txBody>
      </p:sp>
      <p:sp>
        <p:nvSpPr>
          <p:cNvPr id="8" name="Rectangle 7">
            <a:extLst>
              <a:ext uri="{FF2B5EF4-FFF2-40B4-BE49-F238E27FC236}">
                <a16:creationId xmlns:a16="http://schemas.microsoft.com/office/drawing/2014/main" id="{6B8BA683-73F9-C553-E3ED-62A251256287}"/>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43E824E1-7762-4CA4-67C3-57DE653D5A00}"/>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A00E1233-7AAD-4E18-4869-09671E2B6ABA}"/>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BCE1E7B4-55A3-2983-66FD-0B012DDDA628}"/>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CE73F48E-F81B-2315-FBF3-00499CEE4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e 22">
            <a:extLst>
              <a:ext uri="{FF2B5EF4-FFF2-40B4-BE49-F238E27FC236}">
                <a16:creationId xmlns:a16="http://schemas.microsoft.com/office/drawing/2014/main" id="{697F2FF1-40EF-97B7-DAE4-6F15870330C2}"/>
              </a:ext>
            </a:extLst>
          </p:cNvPr>
          <p:cNvGrpSpPr/>
          <p:nvPr/>
        </p:nvGrpSpPr>
        <p:grpSpPr>
          <a:xfrm>
            <a:off x="1586758" y="2126655"/>
            <a:ext cx="5737678" cy="3616696"/>
            <a:chOff x="1743770" y="1218428"/>
            <a:chExt cx="5737678" cy="3616696"/>
          </a:xfrm>
        </p:grpSpPr>
        <p:sp>
          <p:nvSpPr>
            <p:cNvPr id="5" name="ZoneTexte 4">
              <a:extLst>
                <a:ext uri="{FF2B5EF4-FFF2-40B4-BE49-F238E27FC236}">
                  <a16:creationId xmlns:a16="http://schemas.microsoft.com/office/drawing/2014/main" id="{8F96B5B9-9985-22C3-6C60-0CCB6D07DFF5}"/>
                </a:ext>
              </a:extLst>
            </p:cNvPr>
            <p:cNvSpPr txBox="1"/>
            <p:nvPr/>
          </p:nvSpPr>
          <p:spPr>
            <a:xfrm>
              <a:off x="1743770" y="1218428"/>
              <a:ext cx="5737678" cy="361669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Un Acteur Clé sur la Scène Internationale</a:t>
              </a:r>
            </a:p>
            <a:p>
              <a:pPr marL="742950" lvl="1"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3 833 domaines </a:t>
              </a:r>
              <a:r>
                <a:rPr lang="fr-FR" sz="1600" b="1" dirty="0">
                  <a:solidFill>
                    <a:srgbClr val="761012"/>
                  </a:solidFill>
                  <a:latin typeface="Segoe UI Light" panose="020B0502040204020203" pitchFamily="34" charset="0"/>
                  <a:cs typeface="Segoe UI Light" panose="020B0502040204020203" pitchFamily="34" charset="0"/>
                </a:rPr>
                <a:t>viticoles recensés en France.</a:t>
              </a:r>
            </a:p>
            <a:p>
              <a:pPr marL="742950"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Une production variée, avec forte concentration de domaines en </a:t>
              </a:r>
              <a:r>
                <a:rPr lang="fr-FR" sz="1600" b="1" dirty="0">
                  <a:solidFill>
                    <a:srgbClr val="761012"/>
                  </a:solidFill>
                  <a:latin typeface="Segoe UI" panose="020B0502040204020203" pitchFamily="34" charset="0"/>
                  <a:cs typeface="Segoe UI" panose="020B0502040204020203" pitchFamily="34" charset="0"/>
                </a:rPr>
                <a:t>Bordeaux et Bourgogne.</a:t>
              </a:r>
            </a:p>
            <a:p>
              <a:pPr marL="742950" lvl="1" indent="-285750">
                <a:lnSpc>
                  <a:spcPct val="150000"/>
                </a:lnSpc>
                <a:buFont typeface="Wingdings" panose="05000000000000000000" pitchFamily="2" charset="2"/>
                <a:buChar char="§"/>
              </a:pPr>
              <a:endParaRPr lang="fr-FR" sz="1600" b="1" dirty="0">
                <a:solidFill>
                  <a:srgbClr val="761012"/>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Tendances des Prix et de la Qualité.</a:t>
              </a:r>
            </a:p>
            <a:p>
              <a:pPr marL="742950"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Prix moyen du vin : </a:t>
              </a:r>
              <a:r>
                <a:rPr lang="fr-FR" sz="1600" b="1" dirty="0">
                  <a:solidFill>
                    <a:srgbClr val="761012"/>
                  </a:solidFill>
                  <a:latin typeface="Segoe UI" panose="020B0502040204020203" pitchFamily="34" charset="0"/>
                  <a:cs typeface="Segoe UI" panose="020B0502040204020203" pitchFamily="34" charset="0"/>
                </a:rPr>
                <a:t>$39,61</a:t>
              </a:r>
              <a:r>
                <a:rPr lang="fr-FR" sz="1600" b="1" dirty="0">
                  <a:solidFill>
                    <a:srgbClr val="761012"/>
                  </a:solidFill>
                  <a:latin typeface="Segoe UI Light" panose="020B0502040204020203" pitchFamily="34" charset="0"/>
                  <a:cs typeface="Segoe UI Light" panose="020B0502040204020203" pitchFamily="34" charset="0"/>
                </a:rPr>
                <a:t>, position premium.</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Note moyenne des vins : </a:t>
              </a:r>
              <a:r>
                <a:rPr lang="fr-FR" sz="1600" b="1" dirty="0">
                  <a:solidFill>
                    <a:srgbClr val="761012"/>
                  </a:solidFill>
                  <a:latin typeface="Segoe UI" panose="020B0502040204020203" pitchFamily="34" charset="0"/>
                  <a:cs typeface="Segoe UI" panose="020B0502040204020203" pitchFamily="34" charset="0"/>
                </a:rPr>
                <a:t>88,89 / 100</a:t>
              </a:r>
              <a:r>
                <a:rPr lang="fr-FR" sz="1600" b="1" dirty="0">
                  <a:solidFill>
                    <a:srgbClr val="761012"/>
                  </a:solidFill>
                  <a:latin typeface="Segoe UI Light" panose="020B0502040204020203" pitchFamily="34" charset="0"/>
                  <a:cs typeface="Segoe UI Light" panose="020B0502040204020203" pitchFamily="34" charset="0"/>
                </a:rPr>
                <a:t>, soulignant l’excellence et la reconnaissance des vins français.</a:t>
              </a:r>
            </a:p>
          </p:txBody>
        </p:sp>
        <p:pic>
          <p:nvPicPr>
            <p:cNvPr id="20" name="Image 19">
              <a:extLst>
                <a:ext uri="{FF2B5EF4-FFF2-40B4-BE49-F238E27FC236}">
                  <a16:creationId xmlns:a16="http://schemas.microsoft.com/office/drawing/2014/main" id="{F2033E32-957A-8DE9-537D-A959C09831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286585"/>
              <a:ext cx="370522" cy="370522"/>
            </a:xfrm>
            <a:prstGeom prst="rect">
              <a:avLst/>
            </a:prstGeom>
          </p:spPr>
        </p:pic>
        <p:pic>
          <p:nvPicPr>
            <p:cNvPr id="21" name="Image 20">
              <a:extLst>
                <a:ext uri="{FF2B5EF4-FFF2-40B4-BE49-F238E27FC236}">
                  <a16:creationId xmlns:a16="http://schemas.microsoft.com/office/drawing/2014/main" id="{12265028-212F-EA8A-40FB-E9BAA4D0F6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3245121"/>
              <a:ext cx="370522" cy="370522"/>
            </a:xfrm>
            <a:prstGeom prst="rect">
              <a:avLst/>
            </a:prstGeom>
          </p:spPr>
        </p:pic>
      </p:grpSp>
      <p:pic>
        <p:nvPicPr>
          <p:cNvPr id="9" name="Image 8">
            <a:extLst>
              <a:ext uri="{FF2B5EF4-FFF2-40B4-BE49-F238E27FC236}">
                <a16:creationId xmlns:a16="http://schemas.microsoft.com/office/drawing/2014/main" id="{A53CE182-CBC9-E37A-4270-A31304AF401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1503" y1="53758" x2="41503" y2="53758"/>
                        <a14:foregroundMark x1="41013" y1="41503" x2="41013" y2="41503"/>
                        <a14:foregroundMark x1="37582" y1="41013" x2="37582" y2="41013"/>
                        <a14:foregroundMark x1="35621" y1="41013" x2="35621" y2="41013"/>
                        <a14:foregroundMark x1="59477" y1="36928" x2="59477" y2="36928"/>
                        <a14:foregroundMark x1="52941" y1="38562" x2="52941" y2="38562"/>
                        <a14:foregroundMark x1="61928" y1="36928" x2="61928" y2="36928"/>
                        <a14:foregroundMark x1="66340" y1="42484" x2="66340" y2="42484"/>
                        <a14:foregroundMark x1="55719" y1="48529" x2="55719" y2="48529"/>
                        <a14:foregroundMark x1="61928" y1="43954" x2="61928" y2="43954"/>
                        <a14:foregroundMark x1="65686" y1="41503" x2="65686" y2="41503"/>
                        <a14:foregroundMark x1="70261" y1="37745" x2="70261" y2="37745"/>
                        <a14:foregroundMark x1="71078" y1="36928" x2="71078" y2="36928"/>
                        <a14:foregroundMark x1="72712" y1="36765" x2="72712" y2="36765"/>
                        <a14:foregroundMark x1="71405" y1="37418" x2="70588" y2="37745"/>
                        <a14:foregroundMark x1="66013" y1="40196" x2="65850" y2="61111"/>
                        <a14:foregroundMark x1="62908" y1="35948" x2="64542" y2="63725"/>
                        <a14:foregroundMark x1="49673" y1="40196" x2="51307" y2="61928"/>
                        <a14:foregroundMark x1="24510" y1="37745" x2="24510" y2="37745"/>
                        <a14:foregroundMark x1="25490" y1="37418" x2="29575" y2="35784"/>
                        <a14:foregroundMark x1="32208" y1="55190" x2="35784" y2="64706"/>
                        <a14:foregroundMark x1="26144" y1="39052" x2="29091" y2="46895"/>
                        <a14:foregroundMark x1="35784" y1="64706" x2="35784" y2="63562"/>
                        <a14:foregroundMark x1="48856" y1="32353" x2="50327" y2="58660"/>
                        <a14:foregroundMark x1="50327" y1="58660" x2="50327" y2="58660"/>
                        <a14:foregroundMark x1="33313" y1="54751" x2="35294" y2="59641"/>
                        <a14:foregroundMark x1="27614" y1="40686" x2="29986" y2="46540"/>
                        <a14:foregroundMark x1="62418" y1="31699" x2="76471" y2="34967"/>
                        <a14:foregroundMark x1="75654" y1="35294" x2="74183" y2="37908"/>
                        <a14:backgroundMark x1="28268" y1="47222" x2="31699" y2="55392"/>
                      </a14:backgroundRemoval>
                    </a14:imgEffect>
                  </a14:imgLayer>
                </a14:imgProps>
              </a:ext>
              <a:ext uri="{28A0092B-C50C-407E-A947-70E740481C1C}">
                <a14:useLocalDpi xmlns:a14="http://schemas.microsoft.com/office/drawing/2010/main" val="0"/>
              </a:ext>
            </a:extLst>
          </a:blip>
          <a:stretch>
            <a:fillRect/>
          </a:stretch>
        </p:blipFill>
        <p:spPr>
          <a:xfrm>
            <a:off x="10465915" y="821701"/>
            <a:ext cx="1328920" cy="1328920"/>
          </a:xfrm>
          <a:prstGeom prst="rect">
            <a:avLst/>
          </a:prstGeom>
        </p:spPr>
      </p:pic>
      <p:sp>
        <p:nvSpPr>
          <p:cNvPr id="32" name="ZoneTexte 31">
            <a:extLst>
              <a:ext uri="{FF2B5EF4-FFF2-40B4-BE49-F238E27FC236}">
                <a16:creationId xmlns:a16="http://schemas.microsoft.com/office/drawing/2014/main" id="{B8EEC279-6310-995E-4DBC-0A5E2E793245}"/>
              </a:ext>
            </a:extLst>
          </p:cNvPr>
          <p:cNvSpPr txBox="1"/>
          <p:nvPr/>
        </p:nvSpPr>
        <p:spPr>
          <a:xfrm>
            <a:off x="1577647" y="6184075"/>
            <a:ext cx="10217188" cy="523220"/>
          </a:xfrm>
          <a:prstGeom prst="rect">
            <a:avLst/>
          </a:prstGeom>
          <a:noFill/>
        </p:spPr>
        <p:txBody>
          <a:bodyPr wrap="square">
            <a:spAutoFit/>
          </a:bodyPr>
          <a:lstStyle/>
          <a:p>
            <a:r>
              <a:rPr lang="fr-FR" sz="1400" b="1" i="1" dirty="0">
                <a:solidFill>
                  <a:srgbClr val="761012"/>
                </a:solidFill>
                <a:latin typeface="Segoe UI Light" panose="020B0502040204020203" pitchFamily="34" charset="0"/>
                <a:cs typeface="Segoe UI Light" panose="020B0502040204020203" pitchFamily="34" charset="0"/>
              </a:rPr>
              <a:t>La France se distingue par sa diversité viticole, un positionnement premium, et une forte reconnaissance internationale. Sa domination sur certains cépages et son ancrage dans des terroirs prestigieux renforcent son attractivité sur le marché mondial.</a:t>
            </a:r>
          </a:p>
        </p:txBody>
      </p:sp>
      <p:cxnSp>
        <p:nvCxnSpPr>
          <p:cNvPr id="33" name="Connecteur droit 32">
            <a:extLst>
              <a:ext uri="{FF2B5EF4-FFF2-40B4-BE49-F238E27FC236}">
                <a16:creationId xmlns:a16="http://schemas.microsoft.com/office/drawing/2014/main" id="{3DE7E55C-AB46-3E88-50F9-56716CED4740}"/>
              </a:ext>
            </a:extLst>
          </p:cNvPr>
          <p:cNvCxnSpPr>
            <a:cxnSpLocks/>
          </p:cNvCxnSpPr>
          <p:nvPr/>
        </p:nvCxnSpPr>
        <p:spPr>
          <a:xfrm>
            <a:off x="1586758" y="6184075"/>
            <a:ext cx="0" cy="52322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73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AC9CB4-4DFB-85DD-F704-EBD535D8B235}"/>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1315D754-E78D-5044-5E5E-38F5000DB00D}"/>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6B1F0BE2-A58D-5BE6-A586-56B43B9F4F6C}"/>
              </a:ext>
            </a:extLst>
          </p:cNvPr>
          <p:cNvSpPr txBox="1"/>
          <p:nvPr/>
        </p:nvSpPr>
        <p:spPr>
          <a:xfrm>
            <a:off x="1136073" y="2972667"/>
            <a:ext cx="6958076" cy="946862"/>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RECOMMANDATIONS </a:t>
            </a:r>
          </a:p>
          <a:p>
            <a:pPr algn="r">
              <a:lnSpc>
                <a:spcPct val="150000"/>
              </a:lnSpc>
            </a:pP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POUR LE POSITIONNEMENT TARIFAIRE</a:t>
            </a:r>
          </a:p>
        </p:txBody>
      </p:sp>
      <p:grpSp>
        <p:nvGrpSpPr>
          <p:cNvPr id="23" name="Groupe 22">
            <a:extLst>
              <a:ext uri="{FF2B5EF4-FFF2-40B4-BE49-F238E27FC236}">
                <a16:creationId xmlns:a16="http://schemas.microsoft.com/office/drawing/2014/main" id="{64C33322-E7C1-2DF8-2ADA-6671BB6F89A7}"/>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80A54EDC-D804-3565-1455-1D10EA984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782FC0AE-4DA8-C9E7-DBFF-4AB302D3D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03E715C5-40BA-DB63-B8C0-1A80C830F617}"/>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516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93B1B6-6AFA-18F2-0815-AB2AF49666B5}"/>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3D4F1560-AA4B-2EC5-BFD1-09FCCECA9284}"/>
              </a:ext>
            </a:extLst>
          </p:cNvPr>
          <p:cNvSpPr txBox="1"/>
          <p:nvPr/>
        </p:nvSpPr>
        <p:spPr>
          <a:xfrm>
            <a:off x="1035268" y="258962"/>
            <a:ext cx="7951713"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RECOMMANDATIONS POUR LE POSITIONNEMENT TARIFAIRE</a:t>
            </a:r>
          </a:p>
        </p:txBody>
      </p:sp>
      <p:sp>
        <p:nvSpPr>
          <p:cNvPr id="8" name="Rectangle 7">
            <a:extLst>
              <a:ext uri="{FF2B5EF4-FFF2-40B4-BE49-F238E27FC236}">
                <a16:creationId xmlns:a16="http://schemas.microsoft.com/office/drawing/2014/main" id="{F8CFECFB-B95B-CF39-2E70-EDCEFA3F55F6}"/>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0986BA0B-8763-8B30-BF4B-D1E795EECF19}"/>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9E3DB0B9-9938-5F01-1F5C-852B2CE30A5F}"/>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1944A7CD-1198-C329-EACB-CEAE200ADA60}"/>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A7DFE9FA-1C98-E69A-9024-82A9462B8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e 22">
            <a:extLst>
              <a:ext uri="{FF2B5EF4-FFF2-40B4-BE49-F238E27FC236}">
                <a16:creationId xmlns:a16="http://schemas.microsoft.com/office/drawing/2014/main" id="{A728A855-2AD5-597C-7679-D5F0841A3D42}"/>
              </a:ext>
            </a:extLst>
          </p:cNvPr>
          <p:cNvGrpSpPr/>
          <p:nvPr/>
        </p:nvGrpSpPr>
        <p:grpSpPr>
          <a:xfrm>
            <a:off x="1439166" y="1052827"/>
            <a:ext cx="10233306" cy="4324582"/>
            <a:chOff x="1743769" y="1218428"/>
            <a:chExt cx="10233306" cy="4324582"/>
          </a:xfrm>
        </p:grpSpPr>
        <p:sp>
          <p:nvSpPr>
            <p:cNvPr id="5" name="ZoneTexte 4">
              <a:extLst>
                <a:ext uri="{FF2B5EF4-FFF2-40B4-BE49-F238E27FC236}">
                  <a16:creationId xmlns:a16="http://schemas.microsoft.com/office/drawing/2014/main" id="{C199D4AC-87BF-14D0-C9F4-BF465A6468F9}"/>
                </a:ext>
              </a:extLst>
            </p:cNvPr>
            <p:cNvSpPr txBox="1"/>
            <p:nvPr/>
          </p:nvSpPr>
          <p:spPr>
            <a:xfrm>
              <a:off x="1743769" y="1218428"/>
              <a:ext cx="10233306" cy="4324582"/>
            </a:xfrm>
            <a:prstGeom prst="rect">
              <a:avLst/>
            </a:prstGeom>
            <a:noFill/>
          </p:spPr>
          <p:txBody>
            <a:bodyPr wrap="square" rtlCol="0">
              <a:spAutoFit/>
            </a:bodyPr>
            <a:lstStyle/>
            <a:p>
              <a:pPr marL="285750" lvl="1"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Utiliser les filtres pour comparer le vin à ses concurrents directs</a:t>
              </a:r>
            </a:p>
            <a:p>
              <a:pPr marL="534988"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Millésime 2016 / Cépage Pinot Noir / Région Bourgogne</a:t>
              </a:r>
            </a:p>
            <a:p>
              <a:pPr marL="534988"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Notation 94/100 pour identifier des vins de qualité équivalente.</a:t>
              </a:r>
            </a:p>
            <a:p>
              <a:pPr marL="534988"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Explorer les intervalles notation et prix pour moduler le prix moyen et médian.</a:t>
              </a:r>
            </a:p>
            <a:p>
              <a:pPr marL="249238" lvl="2">
                <a:lnSpc>
                  <a:spcPct val="250000"/>
                </a:lnSpc>
              </a:pPr>
              <a:endParaRPr lang="fr-FR" sz="1600" b="1" dirty="0">
                <a:solidFill>
                  <a:srgbClr val="761012"/>
                </a:solidFill>
                <a:latin typeface="Segoe UI Light" panose="020B0502040204020203" pitchFamily="34" charset="0"/>
                <a:cs typeface="Segoe UI Light" panose="020B0502040204020203" pitchFamily="34" charset="0"/>
              </a:endParaRPr>
            </a:p>
            <a:p>
              <a:pPr marL="285750" lvl="1"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Affiner le Tarif avec le Filtre « Tarification » </a:t>
              </a:r>
            </a:p>
            <a:p>
              <a:pPr marL="534988" lvl="2"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Ajustement dynamique du prix </a:t>
              </a:r>
              <a:r>
                <a:rPr lang="fr-FR" sz="1600" b="1" dirty="0">
                  <a:solidFill>
                    <a:srgbClr val="761012"/>
                  </a:solidFill>
                  <a:latin typeface="Segoe UI Light" panose="020B0502040204020203" pitchFamily="34" charset="0"/>
                  <a:cs typeface="Segoe UI Light" panose="020B0502040204020203" pitchFamily="34" charset="0"/>
                </a:rPr>
                <a:t>: vision instantanée du positionnement</a:t>
              </a:r>
            </a:p>
            <a:p>
              <a:pPr marL="534988" lvl="2"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Comparaison en un coup d’œil </a:t>
              </a:r>
              <a:r>
                <a:rPr lang="fr-FR" sz="1600" b="1" dirty="0">
                  <a:solidFill>
                    <a:srgbClr val="761012"/>
                  </a:solidFill>
                  <a:latin typeface="Segoe UI Light" panose="020B0502040204020203" pitchFamily="34" charset="0"/>
                  <a:cs typeface="Segoe UI Light" panose="020B0502040204020203" pitchFamily="34" charset="0"/>
                </a:rPr>
                <a:t>: Prix min, médian, max du marché.</a:t>
              </a:r>
            </a:p>
            <a:p>
              <a:pPr marL="534988" lvl="2"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Trouver un bon équilibre </a:t>
              </a:r>
              <a:r>
                <a:rPr lang="fr-FR" sz="1600" b="1" dirty="0">
                  <a:solidFill>
                    <a:srgbClr val="761012"/>
                  </a:solidFill>
                  <a:latin typeface="Segoe UI Light" panose="020B0502040204020203" pitchFamily="34" charset="0"/>
                  <a:cs typeface="Segoe UI Light" panose="020B0502040204020203" pitchFamily="34" charset="0"/>
                </a:rPr>
                <a:t>: entrée de gamme, intermédiaire ou premium.</a:t>
              </a:r>
            </a:p>
            <a:p>
              <a:pPr marL="534988" lvl="2"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Adapter la stratégie </a:t>
              </a:r>
              <a:r>
                <a:rPr lang="fr-FR" sz="1600" b="1" dirty="0">
                  <a:solidFill>
                    <a:srgbClr val="761012"/>
                  </a:solidFill>
                  <a:latin typeface="Segoe UI Light" panose="020B0502040204020203" pitchFamily="34" charset="0"/>
                  <a:cs typeface="Segoe UI Light" panose="020B0502040204020203" pitchFamily="34" charset="0"/>
                </a:rPr>
                <a:t>: choisir un tarif compétitif et valorisant.</a:t>
              </a:r>
            </a:p>
          </p:txBody>
        </p:sp>
        <p:pic>
          <p:nvPicPr>
            <p:cNvPr id="20" name="Image 19">
              <a:extLst>
                <a:ext uri="{FF2B5EF4-FFF2-40B4-BE49-F238E27FC236}">
                  <a16:creationId xmlns:a16="http://schemas.microsoft.com/office/drawing/2014/main" id="{251A19A8-E11D-57AC-E632-949C1C1844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342001"/>
              <a:ext cx="370522" cy="370522"/>
            </a:xfrm>
            <a:prstGeom prst="rect">
              <a:avLst/>
            </a:prstGeom>
          </p:spPr>
        </p:pic>
      </p:grpSp>
      <p:sp>
        <p:nvSpPr>
          <p:cNvPr id="32" name="ZoneTexte 31">
            <a:extLst>
              <a:ext uri="{FF2B5EF4-FFF2-40B4-BE49-F238E27FC236}">
                <a16:creationId xmlns:a16="http://schemas.microsoft.com/office/drawing/2014/main" id="{2609F3D5-078E-5AAB-98B2-53A72BF76683}"/>
              </a:ext>
            </a:extLst>
          </p:cNvPr>
          <p:cNvSpPr txBox="1"/>
          <p:nvPr/>
        </p:nvSpPr>
        <p:spPr>
          <a:xfrm>
            <a:off x="1586758" y="5928577"/>
            <a:ext cx="10217188" cy="738664"/>
          </a:xfrm>
          <a:prstGeom prst="rect">
            <a:avLst/>
          </a:prstGeom>
          <a:noFill/>
        </p:spPr>
        <p:txBody>
          <a:bodyPr wrap="square">
            <a:spAutoFit/>
          </a:bodyPr>
          <a:lstStyle/>
          <a:p>
            <a:r>
              <a:rPr lang="fr-FR" sz="1400" b="1" i="1" dirty="0">
                <a:solidFill>
                  <a:srgbClr val="761012"/>
                </a:solidFill>
                <a:latin typeface="Segoe UI Light" panose="020B0502040204020203" pitchFamily="34" charset="0"/>
                <a:cs typeface="Segoe UI Light" panose="020B0502040204020203" pitchFamily="34" charset="0"/>
              </a:rPr>
              <a:t>Grâce aux filtres du tableau de bord et au réglage du tarif, le Domaine des Croix peut comparer son vin aux références du marché et ajuster son prix de manière optimale. Une vision claire du positionnement permet de choisir entre entrée de gamme, intermédiaire ou premium en toute simplicité.</a:t>
            </a:r>
          </a:p>
        </p:txBody>
      </p:sp>
      <p:cxnSp>
        <p:nvCxnSpPr>
          <p:cNvPr id="33" name="Connecteur droit 32">
            <a:extLst>
              <a:ext uri="{FF2B5EF4-FFF2-40B4-BE49-F238E27FC236}">
                <a16:creationId xmlns:a16="http://schemas.microsoft.com/office/drawing/2014/main" id="{FDD1FDEE-F987-451A-F8BA-CD7CA41F33DA}"/>
              </a:ext>
            </a:extLst>
          </p:cNvPr>
          <p:cNvCxnSpPr>
            <a:cxnSpLocks/>
          </p:cNvCxnSpPr>
          <p:nvPr/>
        </p:nvCxnSpPr>
        <p:spPr>
          <a:xfrm>
            <a:off x="1586758" y="6003636"/>
            <a:ext cx="0" cy="591128"/>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D25890D6-8901-F9D3-9380-5A2481510D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439167" y="3429000"/>
            <a:ext cx="370522" cy="370522"/>
          </a:xfrm>
          <a:prstGeom prst="rect">
            <a:avLst/>
          </a:prstGeom>
        </p:spPr>
      </p:pic>
      <p:pic>
        <p:nvPicPr>
          <p:cNvPr id="6" name="Image 5">
            <a:extLst>
              <a:ext uri="{FF2B5EF4-FFF2-40B4-BE49-F238E27FC236}">
                <a16:creationId xmlns:a16="http://schemas.microsoft.com/office/drawing/2014/main" id="{39CDEC83-7E69-D6E9-C754-4E0C4EBCBA00}"/>
              </a:ext>
            </a:extLst>
          </p:cNvPr>
          <p:cNvPicPr>
            <a:picLocks noChangeAspect="1"/>
          </p:cNvPicPr>
          <p:nvPr/>
        </p:nvPicPr>
        <p:blipFill>
          <a:blip r:embed="rId5"/>
          <a:stretch>
            <a:fillRect/>
          </a:stretch>
        </p:blipFill>
        <p:spPr>
          <a:xfrm>
            <a:off x="9306648" y="3279940"/>
            <a:ext cx="2613549" cy="2301587"/>
          </a:xfrm>
          <a:prstGeom prst="rect">
            <a:avLst/>
          </a:prstGeom>
        </p:spPr>
      </p:pic>
      <p:pic>
        <p:nvPicPr>
          <p:cNvPr id="12" name="Image 11">
            <a:extLst>
              <a:ext uri="{FF2B5EF4-FFF2-40B4-BE49-F238E27FC236}">
                <a16:creationId xmlns:a16="http://schemas.microsoft.com/office/drawing/2014/main" id="{74D269C8-2AEC-3FBA-E8C2-949EC26932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7837" y="859765"/>
            <a:ext cx="1404916" cy="2107375"/>
          </a:xfrm>
          <a:prstGeom prst="rect">
            <a:avLst/>
          </a:prstGeom>
        </p:spPr>
      </p:pic>
    </p:spTree>
    <p:extLst>
      <p:ext uri="{BB962C8B-B14F-4D97-AF65-F5344CB8AC3E}">
        <p14:creationId xmlns:p14="http://schemas.microsoft.com/office/powerpoint/2010/main" val="1733561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3714E-199D-CAB0-5D04-3CF9981F118D}"/>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477A0AEC-BBBF-33A7-AE03-4F544D9FD260}"/>
              </a:ext>
            </a:extLst>
          </p:cNvPr>
          <p:cNvSpPr txBox="1"/>
          <p:nvPr/>
        </p:nvSpPr>
        <p:spPr>
          <a:xfrm>
            <a:off x="1035268" y="258962"/>
            <a:ext cx="7951713"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RECOMMANDATIONS POUR LE POSITIONNEMENT TARIFAIRE</a:t>
            </a:r>
          </a:p>
        </p:txBody>
      </p:sp>
      <p:sp>
        <p:nvSpPr>
          <p:cNvPr id="8" name="Rectangle 7">
            <a:extLst>
              <a:ext uri="{FF2B5EF4-FFF2-40B4-BE49-F238E27FC236}">
                <a16:creationId xmlns:a16="http://schemas.microsoft.com/office/drawing/2014/main" id="{C3B63501-E339-CF82-8873-BEA4E7CF5F48}"/>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19D1A9FC-5EF3-401B-01E1-DE8B5A3A1A92}"/>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6630AAA4-8EA3-54BF-7ECF-A4A68F6100A8}"/>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3D6FAC59-81ED-71F1-E2FB-EE5A3168DE53}"/>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293512D4-D9EE-7851-661F-A5D22C66A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e 22">
            <a:extLst>
              <a:ext uri="{FF2B5EF4-FFF2-40B4-BE49-F238E27FC236}">
                <a16:creationId xmlns:a16="http://schemas.microsoft.com/office/drawing/2014/main" id="{A4538A4A-B86C-4175-0EC4-84C40C2AF495}"/>
              </a:ext>
            </a:extLst>
          </p:cNvPr>
          <p:cNvGrpSpPr/>
          <p:nvPr/>
        </p:nvGrpSpPr>
        <p:grpSpPr>
          <a:xfrm>
            <a:off x="1337566" y="948811"/>
            <a:ext cx="10233306" cy="5817298"/>
            <a:chOff x="1743769" y="1218428"/>
            <a:chExt cx="10233306" cy="5817298"/>
          </a:xfrm>
        </p:grpSpPr>
        <p:sp>
          <p:nvSpPr>
            <p:cNvPr id="5" name="ZoneTexte 4">
              <a:extLst>
                <a:ext uri="{FF2B5EF4-FFF2-40B4-BE49-F238E27FC236}">
                  <a16:creationId xmlns:a16="http://schemas.microsoft.com/office/drawing/2014/main" id="{A779EA60-A593-9C7F-78F1-51992B78DB3B}"/>
                </a:ext>
              </a:extLst>
            </p:cNvPr>
            <p:cNvSpPr txBox="1"/>
            <p:nvPr/>
          </p:nvSpPr>
          <p:spPr>
            <a:xfrm>
              <a:off x="1743769" y="1218428"/>
              <a:ext cx="10233306" cy="5817298"/>
            </a:xfrm>
            <a:prstGeom prst="rect">
              <a:avLst/>
            </a:prstGeom>
            <a:noFill/>
          </p:spPr>
          <p:txBody>
            <a:bodyPr wrap="square" rtlCol="0">
              <a:spAutoFit/>
            </a:bodyPr>
            <a:lstStyle/>
            <a:p>
              <a:pPr marL="0" lvl="1">
                <a:lnSpc>
                  <a:spcPct val="150000"/>
                </a:lnSpc>
              </a:pPr>
              <a:r>
                <a:rPr lang="fr-FR" b="1" dirty="0">
                  <a:solidFill>
                    <a:srgbClr val="761012"/>
                  </a:solidFill>
                  <a:latin typeface="Segoe UI" panose="020B0502040204020203" pitchFamily="34" charset="0"/>
                  <a:cs typeface="Segoe UI" panose="020B0502040204020203" pitchFamily="34" charset="0"/>
                </a:rPr>
                <a:t>Le Domaine des Croix peut choisir son positionnement selon sa stratégie de marché :</a:t>
              </a:r>
            </a:p>
            <a:p>
              <a:pPr marL="534988" lvl="1" indent="-285750">
                <a:lnSpc>
                  <a:spcPct val="2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Entrée de Gamme ($80 - $130)</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Positionnement plus accessible pour toucher un public large.</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Stratégie axée sur le volume de ventes.</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     Risque de dilution de l’image premium du domaine.</a:t>
              </a:r>
            </a:p>
            <a:p>
              <a:pPr marL="534988" lvl="1" indent="-285750">
                <a:lnSpc>
                  <a:spcPct val="2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Marché Intermédiaire ($130 - $180)</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Alignement avec le prix médian du marché.</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Bon équilibre entre compétitivité et valeur perçue.</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Stratégie adaptée pour cible avec bon rapport qualité/prix.</a:t>
              </a:r>
            </a:p>
            <a:p>
              <a:pPr marL="534988" lvl="1" indent="-285750">
                <a:lnSpc>
                  <a:spcPct val="2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Haut de Gamme / Premium ($180 - $250)</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Positionnement exclusif pour une clientèle exigeante et prestigieuse.</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Stratégie de valorisation du terroir et de la rareté.</a:t>
              </a:r>
            </a:p>
            <a:p>
              <a:pPr marL="8032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     Marché plus restreint, mais image de marque renforcée.</a:t>
              </a:r>
              <a:endParaRPr lang="fr-FR" sz="1600" b="1" dirty="0">
                <a:solidFill>
                  <a:srgbClr val="761012"/>
                </a:solidFill>
                <a:latin typeface="Segoe UI" panose="020B0502040204020203" pitchFamily="34" charset="0"/>
                <a:cs typeface="Segoe UI" panose="020B0502040204020203" pitchFamily="34" charset="0"/>
              </a:endParaRPr>
            </a:p>
          </p:txBody>
        </p:sp>
        <p:pic>
          <p:nvPicPr>
            <p:cNvPr id="20" name="Image 19">
              <a:extLst>
                <a:ext uri="{FF2B5EF4-FFF2-40B4-BE49-F238E27FC236}">
                  <a16:creationId xmlns:a16="http://schemas.microsoft.com/office/drawing/2014/main" id="{47FC93F6-0A72-75A8-88B4-54DD3CFA32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993047" y="3729627"/>
              <a:ext cx="370522" cy="370522"/>
            </a:xfrm>
            <a:prstGeom prst="rect">
              <a:avLst/>
            </a:prstGeom>
          </p:spPr>
        </p:pic>
      </p:grpSp>
      <p:pic>
        <p:nvPicPr>
          <p:cNvPr id="2" name="Image 1">
            <a:extLst>
              <a:ext uri="{FF2B5EF4-FFF2-40B4-BE49-F238E27FC236}">
                <a16:creationId xmlns:a16="http://schemas.microsoft.com/office/drawing/2014/main" id="{3B486925-BA1E-E2BB-207E-3B7030B35E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586844" y="1689660"/>
            <a:ext cx="370522" cy="370522"/>
          </a:xfrm>
          <a:prstGeom prst="rect">
            <a:avLst/>
          </a:prstGeom>
        </p:spPr>
      </p:pic>
      <p:pic>
        <p:nvPicPr>
          <p:cNvPr id="10" name="Image 9">
            <a:extLst>
              <a:ext uri="{FF2B5EF4-FFF2-40B4-BE49-F238E27FC236}">
                <a16:creationId xmlns:a16="http://schemas.microsoft.com/office/drawing/2014/main" id="{439A019F-E2CC-E757-B8B4-0F2E8ED3B1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586844" y="5258068"/>
            <a:ext cx="370522" cy="370522"/>
          </a:xfrm>
          <a:prstGeom prst="rect">
            <a:avLst/>
          </a:prstGeom>
        </p:spPr>
      </p:pic>
      <p:pic>
        <p:nvPicPr>
          <p:cNvPr id="12" name="Graphique 11" descr="Avertissement">
            <a:extLst>
              <a:ext uri="{FF2B5EF4-FFF2-40B4-BE49-F238E27FC236}">
                <a16:creationId xmlns:a16="http://schemas.microsoft.com/office/drawing/2014/main" id="{BF94EB4B-9F79-7360-1CC6-4C7DB52B44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3633" y="6411155"/>
            <a:ext cx="281709" cy="281709"/>
          </a:xfrm>
          <a:prstGeom prst="rect">
            <a:avLst/>
          </a:prstGeom>
        </p:spPr>
      </p:pic>
      <p:pic>
        <p:nvPicPr>
          <p:cNvPr id="15" name="Graphique 14" descr="Avertissement">
            <a:extLst>
              <a:ext uri="{FF2B5EF4-FFF2-40B4-BE49-F238E27FC236}">
                <a16:creationId xmlns:a16="http://schemas.microsoft.com/office/drawing/2014/main" id="{D5C99A52-0290-9279-10EE-BFCC304908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3633" y="2856607"/>
            <a:ext cx="281709" cy="281709"/>
          </a:xfrm>
          <a:prstGeom prst="rect">
            <a:avLst/>
          </a:prstGeom>
        </p:spPr>
      </p:pic>
      <p:pic>
        <p:nvPicPr>
          <p:cNvPr id="21" name="Image 20">
            <a:extLst>
              <a:ext uri="{FF2B5EF4-FFF2-40B4-BE49-F238E27FC236}">
                <a16:creationId xmlns:a16="http://schemas.microsoft.com/office/drawing/2014/main" id="{B472D741-4A19-BCE0-52B3-0C6B786ECD8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89155" y="2452973"/>
            <a:ext cx="3083317" cy="2453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3721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8141-97EA-3BBE-4463-DCBA65FAED17}"/>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B187301E-EF2A-6B2E-5354-C2665828C04C}"/>
              </a:ext>
            </a:extLst>
          </p:cNvPr>
          <p:cNvSpPr txBox="1"/>
          <p:nvPr/>
        </p:nvSpPr>
        <p:spPr>
          <a:xfrm>
            <a:off x="1035268" y="258962"/>
            <a:ext cx="7951713"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STRATÉGIE DE POSITIONNEMENT SUR LE MARCHÉ AMÉRICAIN</a:t>
            </a:r>
          </a:p>
        </p:txBody>
      </p:sp>
      <p:sp>
        <p:nvSpPr>
          <p:cNvPr id="8" name="Rectangle 7">
            <a:extLst>
              <a:ext uri="{FF2B5EF4-FFF2-40B4-BE49-F238E27FC236}">
                <a16:creationId xmlns:a16="http://schemas.microsoft.com/office/drawing/2014/main" id="{CD5A16C5-5579-101B-D8AF-19EADDAD05DC}"/>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67E5624A-BC9D-228F-7403-CF2DEAA292AF}"/>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BFD8CB80-8B80-3721-DEBC-2C36F8751EA9}"/>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82D423F4-73E5-EB73-730F-0290D514268C}"/>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1BD41046-A64A-3EB8-3354-F91A701ED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5" name="ZoneTexte 4">
            <a:extLst>
              <a:ext uri="{FF2B5EF4-FFF2-40B4-BE49-F238E27FC236}">
                <a16:creationId xmlns:a16="http://schemas.microsoft.com/office/drawing/2014/main" id="{DD91D792-E42B-6C1A-40B3-36F5C5219735}"/>
              </a:ext>
            </a:extLst>
          </p:cNvPr>
          <p:cNvSpPr txBox="1"/>
          <p:nvPr/>
        </p:nvSpPr>
        <p:spPr>
          <a:xfrm>
            <a:off x="1337565" y="810271"/>
            <a:ext cx="10590273" cy="4755469"/>
          </a:xfrm>
          <a:prstGeom prst="rect">
            <a:avLst/>
          </a:prstGeom>
          <a:noFill/>
        </p:spPr>
        <p:txBody>
          <a:bodyPr wrap="square" rtlCol="0">
            <a:spAutoFit/>
          </a:bodyPr>
          <a:lstStyle/>
          <a:p>
            <a:pPr marL="0" lvl="1">
              <a:lnSpc>
                <a:spcPct val="150000"/>
              </a:lnSpc>
            </a:pPr>
            <a:r>
              <a:rPr lang="fr-FR" sz="1600" b="1" i="1" dirty="0">
                <a:solidFill>
                  <a:srgbClr val="761012"/>
                </a:solidFill>
                <a:latin typeface="Segoe UI Light" panose="020B0502040204020203" pitchFamily="34" charset="0"/>
                <a:cs typeface="Segoe UI Light" panose="020B0502040204020203" pitchFamily="34" charset="0"/>
              </a:rPr>
              <a:t>Pour s’implanter efficacement aux États-Unis, le Domaine des Croix doit aligner son prix sur son image et son ambition commerciale.</a:t>
            </a:r>
          </a:p>
          <a:p>
            <a:pPr marL="534988" lvl="1" indent="-285750">
              <a:lnSpc>
                <a:spcPct val="2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Fourchette recommandée : $130 - $200</a:t>
            </a:r>
          </a:p>
          <a:p>
            <a:pPr marL="992188" lvl="2"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Un prix autour de $150 - $180 </a:t>
            </a:r>
            <a:r>
              <a:rPr lang="fr-FR" sz="1600" b="1" dirty="0">
                <a:solidFill>
                  <a:srgbClr val="761012"/>
                </a:solidFill>
                <a:latin typeface="Segoe UI Light" panose="020B0502040204020203" pitchFamily="34" charset="0"/>
                <a:cs typeface="Segoe UI Light" panose="020B0502040204020203" pitchFamily="34" charset="0"/>
              </a:rPr>
              <a:t>assure un équilibre entre accessibilité et prestige.</a:t>
            </a:r>
          </a:p>
          <a:p>
            <a:pPr marL="992188" lvl="2"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Différenciation et montée en gamme </a:t>
            </a:r>
          </a:p>
          <a:p>
            <a:pPr marL="1341438"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$130 - $150 : attire les amateurs éclairés recherchant un Grand Cru accessible.</a:t>
            </a:r>
          </a:p>
          <a:p>
            <a:pPr marL="1341438"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$180 - $200 : renforce l’image haut de gamme et exclusive, comparable aux grandes maisons.</a:t>
            </a:r>
          </a:p>
          <a:p>
            <a:pPr marL="534988" lvl="1" indent="-285750">
              <a:lnSpc>
                <a:spcPct val="2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L'Impact du Vieillissement sur le Prix</a:t>
            </a:r>
          </a:p>
          <a:p>
            <a:pPr marL="249238" lvl="1">
              <a:lnSpc>
                <a:spcPct val="150000"/>
              </a:lnSpc>
            </a:pPr>
            <a:r>
              <a:rPr lang="fr-FR" sz="1600" b="1" dirty="0">
                <a:solidFill>
                  <a:srgbClr val="761012"/>
                </a:solidFill>
                <a:latin typeface="Segoe UI Light" panose="020B0502040204020203" pitchFamily="34" charset="0"/>
                <a:cs typeface="Segoe UI Light" panose="020B0502040204020203" pitchFamily="34" charset="0"/>
              </a:rPr>
              <a:t>Un Grand Cru comme le Domaine des Croix 2016 Corton Grèves bénéficie </a:t>
            </a:r>
            <a:r>
              <a:rPr lang="fr-FR" sz="1600" b="1" dirty="0">
                <a:solidFill>
                  <a:srgbClr val="761012"/>
                </a:solidFill>
                <a:latin typeface="Segoe UI" panose="020B0502040204020203" pitchFamily="34" charset="0"/>
                <a:cs typeface="Segoe UI" panose="020B0502040204020203" pitchFamily="34" charset="0"/>
              </a:rPr>
              <a:t>d’un fort potentiel de garde</a:t>
            </a:r>
            <a:r>
              <a:rPr lang="fr-FR" sz="1600" b="1" dirty="0">
                <a:solidFill>
                  <a:srgbClr val="761012"/>
                </a:solidFill>
                <a:latin typeface="Segoe UI Light" panose="020B0502040204020203" pitchFamily="34" charset="0"/>
                <a:cs typeface="Segoe UI Light" panose="020B0502040204020203" pitchFamily="34" charset="0"/>
              </a:rPr>
              <a:t>.</a:t>
            </a:r>
          </a:p>
          <a:p>
            <a:pPr marL="989013" lvl="1"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Un vieillissement maîtrisé </a:t>
            </a:r>
            <a:r>
              <a:rPr lang="fr-FR" sz="1600" b="1" dirty="0">
                <a:solidFill>
                  <a:srgbClr val="761012"/>
                </a:solidFill>
                <a:latin typeface="Segoe UI Light" panose="020B0502040204020203" pitchFamily="34" charset="0"/>
                <a:cs typeface="Segoe UI Light" panose="020B0502040204020203" pitchFamily="34" charset="0"/>
              </a:rPr>
              <a:t>permet de justifier un positionnement plus élevé.</a:t>
            </a:r>
          </a:p>
          <a:p>
            <a:pPr marL="989013"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À long terme, </a:t>
            </a:r>
            <a:r>
              <a:rPr lang="fr-FR" sz="1600" b="1" dirty="0">
                <a:solidFill>
                  <a:srgbClr val="761012"/>
                </a:solidFill>
                <a:latin typeface="Segoe UI" panose="020B0502040204020203" pitchFamily="34" charset="0"/>
                <a:cs typeface="Segoe UI" panose="020B0502040204020203" pitchFamily="34" charset="0"/>
              </a:rPr>
              <a:t>la rareté et la bonification du vin </a:t>
            </a:r>
            <a:r>
              <a:rPr lang="fr-FR" sz="1600" b="1" dirty="0">
                <a:solidFill>
                  <a:srgbClr val="761012"/>
                </a:solidFill>
                <a:latin typeface="Segoe UI Light" panose="020B0502040204020203" pitchFamily="34" charset="0"/>
                <a:cs typeface="Segoe UI Light" panose="020B0502040204020203" pitchFamily="34" charset="0"/>
              </a:rPr>
              <a:t>peuvent soutenir une montée en gamme.</a:t>
            </a:r>
          </a:p>
        </p:txBody>
      </p:sp>
      <p:pic>
        <p:nvPicPr>
          <p:cNvPr id="2" name="Image 1">
            <a:extLst>
              <a:ext uri="{FF2B5EF4-FFF2-40B4-BE49-F238E27FC236}">
                <a16:creationId xmlns:a16="http://schemas.microsoft.com/office/drawing/2014/main" id="{9F5F2699-4710-D6ED-6A1B-C62751787F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554797" y="1853988"/>
            <a:ext cx="370522" cy="370522"/>
          </a:xfrm>
          <a:prstGeom prst="rect">
            <a:avLst/>
          </a:prstGeom>
        </p:spPr>
      </p:pic>
      <p:pic>
        <p:nvPicPr>
          <p:cNvPr id="18" name="Image 17">
            <a:extLst>
              <a:ext uri="{FF2B5EF4-FFF2-40B4-BE49-F238E27FC236}">
                <a16:creationId xmlns:a16="http://schemas.microsoft.com/office/drawing/2014/main" id="{6BD722EB-B0D7-FD94-13DD-783158CD0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348" y="5800782"/>
            <a:ext cx="2616780" cy="798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1" name="Groupe 10">
            <a:extLst>
              <a:ext uri="{FF2B5EF4-FFF2-40B4-BE49-F238E27FC236}">
                <a16:creationId xmlns:a16="http://schemas.microsoft.com/office/drawing/2014/main" id="{578FA34E-AB8F-4E19-0508-F6AA218F4067}"/>
              </a:ext>
            </a:extLst>
          </p:cNvPr>
          <p:cNvGrpSpPr/>
          <p:nvPr/>
        </p:nvGrpSpPr>
        <p:grpSpPr>
          <a:xfrm>
            <a:off x="4716487" y="5814967"/>
            <a:ext cx="7375108" cy="630139"/>
            <a:chOff x="1220252" y="5760103"/>
            <a:chExt cx="7375108" cy="630139"/>
          </a:xfrm>
        </p:grpSpPr>
        <p:sp>
          <p:nvSpPr>
            <p:cNvPr id="4" name="ZoneTexte 3">
              <a:extLst>
                <a:ext uri="{FF2B5EF4-FFF2-40B4-BE49-F238E27FC236}">
                  <a16:creationId xmlns:a16="http://schemas.microsoft.com/office/drawing/2014/main" id="{138E55C4-7149-1719-17D6-C501A7F6D96C}"/>
                </a:ext>
              </a:extLst>
            </p:cNvPr>
            <p:cNvSpPr txBox="1"/>
            <p:nvPr/>
          </p:nvSpPr>
          <p:spPr>
            <a:xfrm>
              <a:off x="1220252" y="5760103"/>
              <a:ext cx="7375108" cy="584775"/>
            </a:xfrm>
            <a:prstGeom prst="rect">
              <a:avLst/>
            </a:prstGeom>
            <a:noFill/>
          </p:spPr>
          <p:txBody>
            <a:bodyPr wrap="square">
              <a:spAutoFit/>
            </a:bodyPr>
            <a:lstStyle/>
            <a:p>
              <a:r>
                <a:rPr lang="fr-FR" sz="1600" b="1" i="1" dirty="0">
                  <a:solidFill>
                    <a:srgbClr val="761012"/>
                  </a:solidFill>
                  <a:latin typeface="Segoe UI Light" panose="020B0502040204020203" pitchFamily="34" charset="0"/>
                  <a:cs typeface="Segoe UI Light" panose="020B0502040204020203" pitchFamily="34" charset="0"/>
                </a:rPr>
                <a:t>En adoptant cette stratégie, le Domaine des Croix maximise sa compétitivité et valorise son vin sur un marché exigeant et concurrentiel. </a:t>
              </a:r>
            </a:p>
          </p:txBody>
        </p:sp>
        <p:cxnSp>
          <p:nvCxnSpPr>
            <p:cNvPr id="6" name="Connecteur droit 5">
              <a:extLst>
                <a:ext uri="{FF2B5EF4-FFF2-40B4-BE49-F238E27FC236}">
                  <a16:creationId xmlns:a16="http://schemas.microsoft.com/office/drawing/2014/main" id="{96920C7D-BA25-8C10-63C0-895C098E8E2C}"/>
                </a:ext>
              </a:extLst>
            </p:cNvPr>
            <p:cNvCxnSpPr>
              <a:cxnSpLocks/>
            </p:cNvCxnSpPr>
            <p:nvPr/>
          </p:nvCxnSpPr>
          <p:spPr>
            <a:xfrm>
              <a:off x="1220252" y="5848096"/>
              <a:ext cx="1192" cy="542146"/>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E6E7A4EA-D9C3-AFFD-8DA3-B848C5AC94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554797" y="4019912"/>
            <a:ext cx="370522" cy="370522"/>
          </a:xfrm>
          <a:prstGeom prst="rect">
            <a:avLst/>
          </a:prstGeom>
        </p:spPr>
      </p:pic>
    </p:spTree>
    <p:extLst>
      <p:ext uri="{BB962C8B-B14F-4D97-AF65-F5344CB8AC3E}">
        <p14:creationId xmlns:p14="http://schemas.microsoft.com/office/powerpoint/2010/main" val="173657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6F16A6-6D1E-6409-40B0-3C24B3BB381F}"/>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6F3ACB16-E794-3CDE-2EFE-BA33F9BE01CA}"/>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B337C647-17F1-DCE5-AC43-823954B6BA62}"/>
              </a:ext>
            </a:extLst>
          </p:cNvPr>
          <p:cNvSpPr txBox="1"/>
          <p:nvPr/>
        </p:nvSpPr>
        <p:spPr>
          <a:xfrm>
            <a:off x="1136073" y="2954195"/>
            <a:ext cx="6958076" cy="461665"/>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PRESENTATION DU DOMAINE</a:t>
            </a:r>
          </a:p>
        </p:txBody>
      </p:sp>
      <p:grpSp>
        <p:nvGrpSpPr>
          <p:cNvPr id="23" name="Groupe 22">
            <a:extLst>
              <a:ext uri="{FF2B5EF4-FFF2-40B4-BE49-F238E27FC236}">
                <a16:creationId xmlns:a16="http://schemas.microsoft.com/office/drawing/2014/main" id="{287F3E51-AD6D-F80E-BE2A-D536F5BD1BD7}"/>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1694958D-AF6E-01DA-070B-76DE2208C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35E08D85-A89C-F823-C8CD-BD7D052A4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1DEB46BD-5208-1E8A-2208-9A8B50F6E3A3}"/>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418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B3BCA-721E-1188-0BCF-46BBC4C931D6}"/>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B2323E98-1B96-08E8-7BBF-6332D0D0C133}"/>
              </a:ext>
            </a:extLst>
          </p:cNvPr>
          <p:cNvCxnSpPr>
            <a:cxnSpLocks/>
          </p:cNvCxnSpPr>
          <p:nvPr/>
        </p:nvCxnSpPr>
        <p:spPr>
          <a:xfrm flipV="1">
            <a:off x="0" y="3415860"/>
            <a:ext cx="12192000" cy="2628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0D4A7C-AD4C-2BED-9908-B27175A7BC1E}"/>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6A911F7F-05AB-B98C-D07D-368E3660504D}"/>
              </a:ext>
            </a:extLst>
          </p:cNvPr>
          <p:cNvGrpSpPr/>
          <p:nvPr/>
        </p:nvGrpSpPr>
        <p:grpSpPr>
          <a:xfrm>
            <a:off x="172133" y="108026"/>
            <a:ext cx="747506" cy="3675195"/>
            <a:chOff x="172133" y="108026"/>
            <a:chExt cx="747506" cy="3675195"/>
          </a:xfrm>
        </p:grpSpPr>
        <p:sp>
          <p:nvSpPr>
            <p:cNvPr id="3" name="ZoneTexte 2">
              <a:extLst>
                <a:ext uri="{FF2B5EF4-FFF2-40B4-BE49-F238E27FC236}">
                  <a16:creationId xmlns:a16="http://schemas.microsoft.com/office/drawing/2014/main" id="{CF3C61AC-8FC4-26A1-640B-3D7389243970}"/>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5" name="Image 4">
              <a:extLst>
                <a:ext uri="{FF2B5EF4-FFF2-40B4-BE49-F238E27FC236}">
                  <a16:creationId xmlns:a16="http://schemas.microsoft.com/office/drawing/2014/main" id="{EF8A5235-E7F8-5AD2-CE3E-05FA73720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1" name="ZoneTexte 10">
            <a:extLst>
              <a:ext uri="{FF2B5EF4-FFF2-40B4-BE49-F238E27FC236}">
                <a16:creationId xmlns:a16="http://schemas.microsoft.com/office/drawing/2014/main" id="{092BF534-228D-D4FD-54D5-D8DC0A99A121}"/>
              </a:ext>
            </a:extLst>
          </p:cNvPr>
          <p:cNvSpPr txBox="1"/>
          <p:nvPr/>
        </p:nvSpPr>
        <p:spPr>
          <a:xfrm>
            <a:off x="2495817" y="6500170"/>
            <a:ext cx="9631618" cy="276999"/>
          </a:xfrm>
          <a:prstGeom prst="rect">
            <a:avLst/>
          </a:prstGeom>
          <a:noFill/>
        </p:spPr>
        <p:txBody>
          <a:bodyPr wrap="square" rtlCol="0">
            <a:spAutoFit/>
          </a:bodyPr>
          <a:lstStyle/>
          <a:p>
            <a:pPr algn="r"/>
            <a:r>
              <a:rPr lang="fr-FR" sz="1200" b="1" dirty="0">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Wild Code </a:t>
            </a:r>
            <a:r>
              <a:rPr lang="fr-FR" sz="1200" b="1" dirty="0" err="1">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School</a:t>
            </a:r>
            <a:r>
              <a:rPr lang="fr-FR" sz="1200" b="1" dirty="0">
                <a:solidFill>
                  <a:srgbClr val="761012"/>
                </a:solidFill>
                <a:latin typeface="Segoe UI Light" panose="020B0502040204020203" pitchFamily="34" charset="0"/>
                <a:ea typeface="Kozuka Gothic Pro B" panose="020B0800000000000000" pitchFamily="34" charset="-128"/>
                <a:cs typeface="Segoe UI Light" panose="020B0502040204020203" pitchFamily="34" charset="0"/>
              </a:rPr>
              <a:t> – Certification Février 2025 | Jean Paul Van Tongeren</a:t>
            </a:r>
          </a:p>
        </p:txBody>
      </p:sp>
      <p:grpSp>
        <p:nvGrpSpPr>
          <p:cNvPr id="16" name="Groupe 15">
            <a:extLst>
              <a:ext uri="{FF2B5EF4-FFF2-40B4-BE49-F238E27FC236}">
                <a16:creationId xmlns:a16="http://schemas.microsoft.com/office/drawing/2014/main" id="{EA8E3706-455E-6ABC-1988-AF0307AFC802}"/>
              </a:ext>
            </a:extLst>
          </p:cNvPr>
          <p:cNvGrpSpPr/>
          <p:nvPr/>
        </p:nvGrpSpPr>
        <p:grpSpPr>
          <a:xfrm>
            <a:off x="4401031" y="2774366"/>
            <a:ext cx="4013110" cy="1335547"/>
            <a:chOff x="4401031" y="2774366"/>
            <a:chExt cx="4013110" cy="1335547"/>
          </a:xfrm>
        </p:grpSpPr>
        <p:sp>
          <p:nvSpPr>
            <p:cNvPr id="15" name="Rectangle 14">
              <a:extLst>
                <a:ext uri="{FF2B5EF4-FFF2-40B4-BE49-F238E27FC236}">
                  <a16:creationId xmlns:a16="http://schemas.microsoft.com/office/drawing/2014/main" id="{B6BD1963-6AD4-0B7A-AAB7-F9B208AE0E17}"/>
                </a:ext>
              </a:extLst>
            </p:cNvPr>
            <p:cNvSpPr/>
            <p:nvPr/>
          </p:nvSpPr>
          <p:spPr>
            <a:xfrm>
              <a:off x="4401031" y="2774366"/>
              <a:ext cx="4013110" cy="1335547"/>
            </a:xfrm>
            <a:prstGeom prst="rect">
              <a:avLst/>
            </a:prstGeom>
            <a:solidFill>
              <a:srgbClr val="FBF1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e 13">
              <a:extLst>
                <a:ext uri="{FF2B5EF4-FFF2-40B4-BE49-F238E27FC236}">
                  <a16:creationId xmlns:a16="http://schemas.microsoft.com/office/drawing/2014/main" id="{CA96B035-3D59-6C64-E332-E63F4E512646}"/>
                </a:ext>
              </a:extLst>
            </p:cNvPr>
            <p:cNvGrpSpPr/>
            <p:nvPr/>
          </p:nvGrpSpPr>
          <p:grpSpPr>
            <a:xfrm>
              <a:off x="4617643" y="3232849"/>
              <a:ext cx="3796498" cy="437054"/>
              <a:chOff x="4516047" y="3232849"/>
              <a:chExt cx="3796498" cy="437054"/>
            </a:xfrm>
          </p:grpSpPr>
          <p:sp>
            <p:nvSpPr>
              <p:cNvPr id="4" name="ZoneTexte 3">
                <a:extLst>
                  <a:ext uri="{FF2B5EF4-FFF2-40B4-BE49-F238E27FC236}">
                    <a16:creationId xmlns:a16="http://schemas.microsoft.com/office/drawing/2014/main" id="{82868F8C-151E-35F2-7899-ED0B3D29FC5A}"/>
                  </a:ext>
                </a:extLst>
              </p:cNvPr>
              <p:cNvSpPr txBox="1"/>
              <p:nvPr/>
            </p:nvSpPr>
            <p:spPr>
              <a:xfrm>
                <a:off x="4701308" y="3232849"/>
                <a:ext cx="3611237" cy="400110"/>
              </a:xfrm>
              <a:prstGeom prst="rect">
                <a:avLst/>
              </a:prstGeom>
              <a:solidFill>
                <a:srgbClr val="FBF1F0"/>
              </a:solidFill>
            </p:spPr>
            <p:txBody>
              <a:bodyPr wrap="square" rtlCol="0">
                <a:spAutoFit/>
              </a:bodyPr>
              <a:lstStyle/>
              <a:p>
                <a:pPr algn="ctr"/>
                <a:r>
                  <a:rPr lang="fr-FR" sz="20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MERCI POUR VOTRE ECOUTE </a:t>
                </a:r>
              </a:p>
            </p:txBody>
          </p:sp>
          <p:pic>
            <p:nvPicPr>
              <p:cNvPr id="13" name="Image 12">
                <a:extLst>
                  <a:ext uri="{FF2B5EF4-FFF2-40B4-BE49-F238E27FC236}">
                    <a16:creationId xmlns:a16="http://schemas.microsoft.com/office/drawing/2014/main" id="{785885B5-676F-90D6-E1B0-E98C6820C6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4516047" y="3299381"/>
                <a:ext cx="370522" cy="370522"/>
              </a:xfrm>
              <a:prstGeom prst="rect">
                <a:avLst/>
              </a:prstGeom>
            </p:spPr>
          </p:pic>
        </p:grpSp>
      </p:grpSp>
    </p:spTree>
    <p:extLst>
      <p:ext uri="{BB962C8B-B14F-4D97-AF65-F5344CB8AC3E}">
        <p14:creationId xmlns:p14="http://schemas.microsoft.com/office/powerpoint/2010/main" val="131588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7B1CD3-EE41-0C27-4CEB-EF6A072B9CB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6E78B83-1447-564B-9335-294AAB23C319}"/>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A02DB662-BA67-F283-9A4E-582ACCBDC822}"/>
              </a:ext>
            </a:extLst>
          </p:cNvPr>
          <p:cNvSpPr txBox="1"/>
          <p:nvPr/>
        </p:nvSpPr>
        <p:spPr>
          <a:xfrm>
            <a:off x="1035269" y="258962"/>
            <a:ext cx="6667858" cy="430887"/>
          </a:xfrm>
          <a:prstGeom prst="rect">
            <a:avLst/>
          </a:prstGeom>
          <a:noFill/>
        </p:spPr>
        <p:txBody>
          <a:bodyPr wrap="square" rtlCol="0">
            <a:spAutoFit/>
          </a:bodyPr>
          <a:lstStyle/>
          <a:p>
            <a:r>
              <a:rPr lang="fr-FR" sz="2200" b="1" dirty="0">
                <a:solidFill>
                  <a:srgbClr val="761012"/>
                </a:solidFill>
                <a:latin typeface="Segoe UI Light" panose="020B0502040204020203" pitchFamily="34" charset="0"/>
                <a:cs typeface="Segoe UI Light" panose="020B0502040204020203" pitchFamily="34" charset="0"/>
              </a:rPr>
              <a:t>PRESENTATION DU DOMAINE</a:t>
            </a:r>
          </a:p>
        </p:txBody>
      </p:sp>
      <p:cxnSp>
        <p:nvCxnSpPr>
          <p:cNvPr id="7" name="Connecteur droit 6">
            <a:extLst>
              <a:ext uri="{FF2B5EF4-FFF2-40B4-BE49-F238E27FC236}">
                <a16:creationId xmlns:a16="http://schemas.microsoft.com/office/drawing/2014/main" id="{AA371A32-E5FA-163D-C5F9-F60D57982317}"/>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0B04E7AE-E6BD-2E25-64C9-E5390C77B412}"/>
              </a:ext>
            </a:extLst>
          </p:cNvPr>
          <p:cNvGrpSpPr/>
          <p:nvPr/>
        </p:nvGrpSpPr>
        <p:grpSpPr>
          <a:xfrm>
            <a:off x="1743770" y="1545802"/>
            <a:ext cx="7437435" cy="4493859"/>
            <a:chOff x="1743770" y="1453454"/>
            <a:chExt cx="7437435" cy="4493859"/>
          </a:xfrm>
        </p:grpSpPr>
        <p:sp>
          <p:nvSpPr>
            <p:cNvPr id="5" name="ZoneTexte 4">
              <a:extLst>
                <a:ext uri="{FF2B5EF4-FFF2-40B4-BE49-F238E27FC236}">
                  <a16:creationId xmlns:a16="http://schemas.microsoft.com/office/drawing/2014/main" id="{E0F79634-2705-3632-4E3F-3C4F16D76F08}"/>
                </a:ext>
              </a:extLst>
            </p:cNvPr>
            <p:cNvSpPr txBox="1"/>
            <p:nvPr/>
          </p:nvSpPr>
          <p:spPr>
            <a:xfrm>
              <a:off x="1743770" y="1453454"/>
              <a:ext cx="7437435" cy="44938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sz="2000" b="1" dirty="0">
                  <a:solidFill>
                    <a:srgbClr val="761012"/>
                  </a:solidFill>
                  <a:latin typeface="Segoe UI" panose="020B0502040204020203" pitchFamily="34" charset="0"/>
                  <a:cs typeface="Segoe UI" panose="020B0502040204020203" pitchFamily="34" charset="0"/>
                </a:rPr>
                <a:t>Domaine des Croix : L’Excellence de Beaune</a:t>
              </a:r>
            </a:p>
            <a:p>
              <a:pPr marL="720725">
                <a:lnSpc>
                  <a:spcPct val="150000"/>
                </a:lnSpc>
              </a:pPr>
              <a:endParaRPr lang="fr-FR" b="1" dirty="0">
                <a:solidFill>
                  <a:srgbClr val="761012"/>
                </a:solidFill>
                <a:latin typeface="Segoe UI Light" panose="020B0502040204020203" pitchFamily="34" charset="0"/>
                <a:cs typeface="Segoe UI Light" panose="020B0502040204020203" pitchFamily="34" charset="0"/>
              </a:endParaRPr>
            </a:p>
            <a:p>
              <a:pPr marL="720725">
                <a:lnSpc>
                  <a:spcPct val="150000"/>
                </a:lnSpc>
              </a:pPr>
              <a:r>
                <a:rPr lang="fr-FR" sz="1600" b="1" dirty="0">
                  <a:solidFill>
                    <a:srgbClr val="761012"/>
                  </a:solidFill>
                  <a:latin typeface="Segoe UI Light" panose="020B0502040204020203" pitchFamily="34" charset="0"/>
                  <a:cs typeface="Segoe UI Light" panose="020B0502040204020203" pitchFamily="34" charset="0"/>
                </a:rPr>
                <a:t>Fondé en 2005, </a:t>
              </a:r>
              <a:r>
                <a:rPr lang="fr-FR" sz="1600" b="1" dirty="0">
                  <a:solidFill>
                    <a:srgbClr val="761012"/>
                  </a:solidFill>
                  <a:latin typeface="Segoe UI" panose="020B0502040204020203" pitchFamily="34" charset="0"/>
                  <a:cs typeface="Segoe UI" panose="020B0502040204020203" pitchFamily="34" charset="0"/>
                </a:rPr>
                <a:t>le Domaine des Croix </a:t>
              </a:r>
              <a:r>
                <a:rPr lang="fr-FR" sz="1600" b="1" dirty="0">
                  <a:solidFill>
                    <a:srgbClr val="761012"/>
                  </a:solidFill>
                  <a:latin typeface="Segoe UI Light" panose="020B0502040204020203" pitchFamily="34" charset="0"/>
                  <a:cs typeface="Segoe UI Light" panose="020B0502040204020203" pitchFamily="34" charset="0"/>
                </a:rPr>
                <a:t>incarne le savoir-faire de David Croix, œnologue de talent. </a:t>
              </a:r>
            </a:p>
            <a:p>
              <a:pPr marL="720725">
                <a:lnSpc>
                  <a:spcPct val="150000"/>
                </a:lnSpc>
              </a:pPr>
              <a:r>
                <a:rPr lang="fr-FR" sz="1600" b="1" dirty="0">
                  <a:solidFill>
                    <a:srgbClr val="761012"/>
                  </a:solidFill>
                  <a:latin typeface="Segoe UI Light" panose="020B0502040204020203" pitchFamily="34" charset="0"/>
                  <a:cs typeface="Segoe UI Light" panose="020B0502040204020203" pitchFamily="34" charset="0"/>
                </a:rPr>
                <a:t>Installé à Beaune, il s’étend sur 8 hectares de terroirs prestigieux.</a:t>
              </a:r>
            </a:p>
            <a:p>
              <a:pPr marL="720725">
                <a:lnSpc>
                  <a:spcPct val="200000"/>
                </a:lnSpc>
              </a:pPr>
              <a:endParaRPr lang="fr-FR" sz="1600" b="1" dirty="0">
                <a:solidFill>
                  <a:srgbClr val="761012"/>
                </a:solidFill>
                <a:latin typeface="Segoe UI Light" panose="020B0502040204020203" pitchFamily="34" charset="0"/>
                <a:cs typeface="Segoe UI Light" panose="020B0502040204020203" pitchFamily="34" charset="0"/>
              </a:endParaRPr>
            </a:p>
            <a:p>
              <a:pPr marL="720725">
                <a:lnSpc>
                  <a:spcPct val="150000"/>
                </a:lnSpc>
              </a:pPr>
              <a:r>
                <a:rPr lang="fr-FR" sz="1600" b="1" dirty="0">
                  <a:solidFill>
                    <a:srgbClr val="761012"/>
                  </a:solidFill>
                  <a:latin typeface="Segoe UI Light" panose="020B0502040204020203" pitchFamily="34" charset="0"/>
                  <a:cs typeface="Segoe UI Light" panose="020B0502040204020203" pitchFamily="34" charset="0"/>
                </a:rPr>
                <a:t>Conduit en bio, le domaine privilégie une vinification naturelle et minimaliste, révélant </a:t>
              </a:r>
              <a:r>
                <a:rPr lang="fr-FR" sz="1600" b="1" dirty="0">
                  <a:solidFill>
                    <a:srgbClr val="761012"/>
                  </a:solidFill>
                  <a:latin typeface="Segoe UI" panose="020B0502040204020203" pitchFamily="34" charset="0"/>
                  <a:cs typeface="Segoe UI" panose="020B0502040204020203" pitchFamily="34" charset="0"/>
                </a:rPr>
                <a:t>des vins d’une grande finesse, pureté et profondeur</a:t>
              </a:r>
              <a:r>
                <a:rPr lang="fr-FR" sz="1600" b="1" dirty="0">
                  <a:solidFill>
                    <a:srgbClr val="761012"/>
                  </a:solidFill>
                  <a:latin typeface="Segoe UI Light" panose="020B0502040204020203" pitchFamily="34" charset="0"/>
                  <a:cs typeface="Segoe UI Light" panose="020B0502040204020203" pitchFamily="34" charset="0"/>
                </a:rPr>
                <a:t>. </a:t>
              </a:r>
            </a:p>
            <a:p>
              <a:pPr marL="720725">
                <a:lnSpc>
                  <a:spcPct val="200000"/>
                </a:lnSpc>
              </a:pPr>
              <a:endParaRPr lang="fr-FR" sz="1600" b="1" dirty="0">
                <a:solidFill>
                  <a:srgbClr val="761012"/>
                </a:solidFill>
                <a:latin typeface="Segoe UI Light" panose="020B0502040204020203" pitchFamily="34" charset="0"/>
                <a:cs typeface="Segoe UI Light" panose="020B0502040204020203" pitchFamily="34" charset="0"/>
              </a:endParaRPr>
            </a:p>
            <a:p>
              <a:pPr marL="720725">
                <a:lnSpc>
                  <a:spcPct val="150000"/>
                </a:lnSpc>
              </a:pPr>
              <a:r>
                <a:rPr lang="fr-FR" sz="1600" b="1" dirty="0">
                  <a:solidFill>
                    <a:srgbClr val="761012"/>
                  </a:solidFill>
                  <a:latin typeface="Segoe UI Light" panose="020B0502040204020203" pitchFamily="34" charset="0"/>
                  <a:cs typeface="Segoe UI Light" panose="020B0502040204020203" pitchFamily="34" charset="0"/>
                </a:rPr>
                <a:t>Le Domaine des Croix est aujourd’hui une référence incontournable </a:t>
              </a:r>
              <a:r>
                <a:rPr lang="fr-FR" sz="1600" b="1" dirty="0">
                  <a:solidFill>
                    <a:srgbClr val="761012"/>
                  </a:solidFill>
                  <a:latin typeface="Segoe UI" panose="020B0502040204020203" pitchFamily="34" charset="0"/>
                  <a:cs typeface="Segoe UI" panose="020B0502040204020203" pitchFamily="34" charset="0"/>
                </a:rPr>
                <a:t>en Bourgogne</a:t>
              </a:r>
              <a:r>
                <a:rPr lang="fr-FR" sz="1600" b="1" dirty="0">
                  <a:solidFill>
                    <a:srgbClr val="761012"/>
                  </a:solidFill>
                  <a:latin typeface="Segoe UI Light" panose="020B0502040204020203" pitchFamily="34" charset="0"/>
                  <a:cs typeface="Segoe UI Light" panose="020B0502040204020203" pitchFamily="34" charset="0"/>
                </a:rPr>
                <a:t>, alliant pureté, finesse et expression authentique du terroir.</a:t>
              </a:r>
            </a:p>
          </p:txBody>
        </p:sp>
        <p:pic>
          <p:nvPicPr>
            <p:cNvPr id="15" name="Image 14">
              <a:extLst>
                <a:ext uri="{FF2B5EF4-FFF2-40B4-BE49-F238E27FC236}">
                  <a16:creationId xmlns:a16="http://schemas.microsoft.com/office/drawing/2014/main" id="{1EFC3B21-0F1F-B02F-1F8C-4B970815025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590529"/>
              <a:ext cx="370522" cy="370522"/>
            </a:xfrm>
            <a:prstGeom prst="rect">
              <a:avLst/>
            </a:prstGeom>
          </p:spPr>
        </p:pic>
      </p:grpSp>
      <p:pic>
        <p:nvPicPr>
          <p:cNvPr id="20" name="Image 19">
            <a:extLst>
              <a:ext uri="{FF2B5EF4-FFF2-40B4-BE49-F238E27FC236}">
                <a16:creationId xmlns:a16="http://schemas.microsoft.com/office/drawing/2014/main" id="{EAC82A65-20A2-270D-C6A4-41C5C31F4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2418" y="3089270"/>
            <a:ext cx="2193662" cy="1135133"/>
          </a:xfrm>
          <a:prstGeom prst="rect">
            <a:avLst/>
          </a:prstGeom>
        </p:spPr>
      </p:pic>
      <p:pic>
        <p:nvPicPr>
          <p:cNvPr id="22" name="Image 21">
            <a:extLst>
              <a:ext uri="{FF2B5EF4-FFF2-40B4-BE49-F238E27FC236}">
                <a16:creationId xmlns:a16="http://schemas.microsoft.com/office/drawing/2014/main" id="{7A090D8A-59A5-9B0B-37EC-1365C8BACBF6}"/>
              </a:ext>
            </a:extLst>
          </p:cNvPr>
          <p:cNvPicPr>
            <a:picLocks noChangeAspect="1"/>
          </p:cNvPicPr>
          <p:nvPr/>
        </p:nvPicPr>
        <p:blipFill>
          <a:blip r:embed="rId5">
            <a:extLst>
              <a:ext uri="{28A0092B-C50C-407E-A947-70E740481C1C}">
                <a14:useLocalDpi xmlns:a14="http://schemas.microsoft.com/office/drawing/2010/main" val="0"/>
              </a:ext>
            </a:extLst>
          </a:blip>
          <a:srcRect t="13860" b="8792"/>
          <a:stretch/>
        </p:blipFill>
        <p:spPr>
          <a:xfrm>
            <a:off x="9614216" y="4904528"/>
            <a:ext cx="2201864" cy="1135133"/>
          </a:xfrm>
          <a:prstGeom prst="rect">
            <a:avLst/>
          </a:prstGeom>
        </p:spPr>
      </p:pic>
      <p:grpSp>
        <p:nvGrpSpPr>
          <p:cNvPr id="13" name="Groupe 12">
            <a:extLst>
              <a:ext uri="{FF2B5EF4-FFF2-40B4-BE49-F238E27FC236}">
                <a16:creationId xmlns:a16="http://schemas.microsoft.com/office/drawing/2014/main" id="{D5FC7954-E054-972F-4E4D-653B0B100494}"/>
              </a:ext>
            </a:extLst>
          </p:cNvPr>
          <p:cNvGrpSpPr/>
          <p:nvPr/>
        </p:nvGrpSpPr>
        <p:grpSpPr>
          <a:xfrm>
            <a:off x="172133" y="108026"/>
            <a:ext cx="747506" cy="3675195"/>
            <a:chOff x="172133" y="108026"/>
            <a:chExt cx="747506" cy="3675195"/>
          </a:xfrm>
        </p:grpSpPr>
        <p:sp>
          <p:nvSpPr>
            <p:cNvPr id="10" name="ZoneTexte 9">
              <a:extLst>
                <a:ext uri="{FF2B5EF4-FFF2-40B4-BE49-F238E27FC236}">
                  <a16:creationId xmlns:a16="http://schemas.microsoft.com/office/drawing/2014/main" id="{520E8DB6-B77D-BDD0-AAD4-8BE58F6D4F62}"/>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2" name="Image 11">
              <a:extLst>
                <a:ext uri="{FF2B5EF4-FFF2-40B4-BE49-F238E27FC236}">
                  <a16:creationId xmlns:a16="http://schemas.microsoft.com/office/drawing/2014/main" id="{7CA2A770-AB41-F972-435E-D815CE460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4" name="Image 13">
            <a:extLst>
              <a:ext uri="{FF2B5EF4-FFF2-40B4-BE49-F238E27FC236}">
                <a16:creationId xmlns:a16="http://schemas.microsoft.com/office/drawing/2014/main" id="{D78902E3-249F-EE7F-3BAE-37775E979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2419" y="1691987"/>
            <a:ext cx="2193661" cy="7171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4021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D21FA5-8641-B4CE-FC75-C9268161CFFA}"/>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CB52E4C0-D443-7190-8574-5232A56CFA16}"/>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FCB8A46D-91D4-ABF8-FB46-6B3BD4D45495}"/>
              </a:ext>
            </a:extLst>
          </p:cNvPr>
          <p:cNvSpPr txBox="1"/>
          <p:nvPr/>
        </p:nvSpPr>
        <p:spPr>
          <a:xfrm>
            <a:off x="1136073" y="2954195"/>
            <a:ext cx="6958076" cy="461665"/>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CONTEXTE, OBJECTIFS, METHODOLOGIE</a:t>
            </a:r>
          </a:p>
        </p:txBody>
      </p:sp>
      <p:grpSp>
        <p:nvGrpSpPr>
          <p:cNvPr id="23" name="Groupe 22">
            <a:extLst>
              <a:ext uri="{FF2B5EF4-FFF2-40B4-BE49-F238E27FC236}">
                <a16:creationId xmlns:a16="http://schemas.microsoft.com/office/drawing/2014/main" id="{3CCBDA07-534E-19A8-4FD9-5BF1C911BDA5}"/>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91DCB152-4085-30E5-2FA3-E1D9C0BC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4E141128-B9B4-061A-1C3A-C703BAEFE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615E9404-86F2-5997-115B-E412FEE85FEF}"/>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270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D1F9-3834-C2FF-D9C5-4E7BDF14A8A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57D1A6-A4B2-E689-6279-8D767F3FFD49}"/>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6FBAAEAB-7284-5533-EFE6-2C9F7E1B7B4B}"/>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CONTEXTE ET OBJECTIFS</a:t>
            </a:r>
          </a:p>
        </p:txBody>
      </p:sp>
      <p:cxnSp>
        <p:nvCxnSpPr>
          <p:cNvPr id="7" name="Connecteur droit 6">
            <a:extLst>
              <a:ext uri="{FF2B5EF4-FFF2-40B4-BE49-F238E27FC236}">
                <a16:creationId xmlns:a16="http://schemas.microsoft.com/office/drawing/2014/main" id="{15598754-B8CA-0EA7-DF24-20F7F54B99F3}"/>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28E304E7-E5D9-53A7-712D-64F495400E8C}"/>
              </a:ext>
            </a:extLst>
          </p:cNvPr>
          <p:cNvGrpSpPr/>
          <p:nvPr/>
        </p:nvGrpSpPr>
        <p:grpSpPr>
          <a:xfrm>
            <a:off x="1743770" y="1333371"/>
            <a:ext cx="7054791" cy="2062424"/>
            <a:chOff x="1743770" y="1453454"/>
            <a:chExt cx="7054791" cy="2062424"/>
          </a:xfrm>
        </p:grpSpPr>
        <p:sp>
          <p:nvSpPr>
            <p:cNvPr id="5" name="ZoneTexte 4">
              <a:extLst>
                <a:ext uri="{FF2B5EF4-FFF2-40B4-BE49-F238E27FC236}">
                  <a16:creationId xmlns:a16="http://schemas.microsoft.com/office/drawing/2014/main" id="{CADF5180-8BE8-A5EC-CC62-EFA9CB5EEB2D}"/>
                </a:ext>
              </a:extLst>
            </p:cNvPr>
            <p:cNvSpPr txBox="1"/>
            <p:nvPr/>
          </p:nvSpPr>
          <p:spPr>
            <a:xfrm>
              <a:off x="1743771" y="1453454"/>
              <a:ext cx="7054790" cy="206242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Contexte</a:t>
              </a:r>
            </a:p>
            <a:p>
              <a:pPr marL="720725">
                <a:lnSpc>
                  <a:spcPct val="200000"/>
                </a:lnSpc>
              </a:pPr>
              <a:r>
                <a:rPr lang="fr-FR" sz="1600" b="1" dirty="0">
                  <a:solidFill>
                    <a:srgbClr val="761012"/>
                  </a:solidFill>
                  <a:latin typeface="Segoe UI Light" panose="020B0502040204020203" pitchFamily="34" charset="0"/>
                  <a:cs typeface="Segoe UI Light" panose="020B0502040204020203" pitchFamily="34" charset="0"/>
                </a:rPr>
                <a:t>Le marché américain du vin est </a:t>
              </a:r>
              <a:r>
                <a:rPr lang="fr-FR" sz="1600" b="1" dirty="0">
                  <a:solidFill>
                    <a:srgbClr val="761012"/>
                  </a:solidFill>
                  <a:latin typeface="Segoe UI" panose="020B0502040204020203" pitchFamily="34" charset="0"/>
                  <a:cs typeface="Segoe UI" panose="020B0502040204020203" pitchFamily="34" charset="0"/>
                </a:rPr>
                <a:t>concurrentiel et dynamique</a:t>
              </a:r>
              <a:r>
                <a:rPr lang="fr-FR" sz="1600" b="1" dirty="0">
                  <a:solidFill>
                    <a:srgbClr val="761012"/>
                  </a:solidFill>
                  <a:latin typeface="Segoe UI Light" panose="020B0502040204020203" pitchFamily="34" charset="0"/>
                  <a:cs typeface="Segoe UI Light" panose="020B0502040204020203" pitchFamily="34" charset="0"/>
                </a:rPr>
                <a:t>. </a:t>
              </a:r>
            </a:p>
            <a:p>
              <a:pPr marL="720725">
                <a:lnSpc>
                  <a:spcPct val="150000"/>
                </a:lnSpc>
              </a:pPr>
              <a:r>
                <a:rPr lang="fr-FR" sz="1600" b="1" dirty="0">
                  <a:solidFill>
                    <a:srgbClr val="761012"/>
                  </a:solidFill>
                  <a:latin typeface="Segoe UI Light" panose="020B0502040204020203" pitchFamily="34" charset="0"/>
                  <a:cs typeface="Segoe UI Light" panose="020B0502040204020203" pitchFamily="34" charset="0"/>
                </a:rPr>
                <a:t>Pour se positionner efficacement, </a:t>
              </a:r>
              <a:r>
                <a:rPr lang="fr-FR" sz="1600" b="1" dirty="0">
                  <a:solidFill>
                    <a:srgbClr val="761012"/>
                  </a:solidFill>
                  <a:latin typeface="Segoe UI" panose="020B0502040204020203" pitchFamily="34" charset="0"/>
                  <a:cs typeface="Segoe UI" panose="020B0502040204020203" pitchFamily="34" charset="0"/>
                </a:rPr>
                <a:t>le Domaine des Croix doit définir une stratégie tarifaire </a:t>
              </a:r>
              <a:r>
                <a:rPr lang="fr-FR" sz="1600" b="1" dirty="0">
                  <a:solidFill>
                    <a:srgbClr val="761012"/>
                  </a:solidFill>
                  <a:latin typeface="Segoe UI Light" panose="020B0502040204020203" pitchFamily="34" charset="0"/>
                  <a:cs typeface="Segoe UI Light" panose="020B0502040204020203" pitchFamily="34" charset="0"/>
                </a:rPr>
                <a:t>cohérente en s’appuyant sur les tendances du marché et les caractéristiques de ses vins.</a:t>
              </a:r>
            </a:p>
          </p:txBody>
        </p:sp>
        <p:pic>
          <p:nvPicPr>
            <p:cNvPr id="15" name="Image 14">
              <a:extLst>
                <a:ext uri="{FF2B5EF4-FFF2-40B4-BE49-F238E27FC236}">
                  <a16:creationId xmlns:a16="http://schemas.microsoft.com/office/drawing/2014/main" id="{10E3267A-21CB-1F2D-615F-5D3DB86223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572057"/>
              <a:ext cx="370522" cy="370522"/>
            </a:xfrm>
            <a:prstGeom prst="rect">
              <a:avLst/>
            </a:prstGeom>
          </p:spPr>
        </p:pic>
      </p:grpSp>
      <p:grpSp>
        <p:nvGrpSpPr>
          <p:cNvPr id="18" name="Groupe 17">
            <a:extLst>
              <a:ext uri="{FF2B5EF4-FFF2-40B4-BE49-F238E27FC236}">
                <a16:creationId xmlns:a16="http://schemas.microsoft.com/office/drawing/2014/main" id="{D6660D0B-27B9-0076-8AFB-2C7C613AF077}"/>
              </a:ext>
            </a:extLst>
          </p:cNvPr>
          <p:cNvGrpSpPr/>
          <p:nvPr/>
        </p:nvGrpSpPr>
        <p:grpSpPr>
          <a:xfrm>
            <a:off x="1743770" y="3717771"/>
            <a:ext cx="8704461" cy="2447145"/>
            <a:chOff x="1743770" y="3717771"/>
            <a:chExt cx="8704461" cy="2447145"/>
          </a:xfrm>
        </p:grpSpPr>
        <p:sp>
          <p:nvSpPr>
            <p:cNvPr id="11" name="ZoneTexte 10">
              <a:extLst>
                <a:ext uri="{FF2B5EF4-FFF2-40B4-BE49-F238E27FC236}">
                  <a16:creationId xmlns:a16="http://schemas.microsoft.com/office/drawing/2014/main" id="{17133823-1454-3D30-8671-8AFE01F10688}"/>
                </a:ext>
              </a:extLst>
            </p:cNvPr>
            <p:cNvSpPr txBox="1"/>
            <p:nvPr/>
          </p:nvSpPr>
          <p:spPr>
            <a:xfrm>
              <a:off x="1743771" y="3717771"/>
              <a:ext cx="8704460" cy="244714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Objectifs de l’analyse</a:t>
              </a:r>
            </a:p>
            <a:p>
              <a:pPr marL="1006475"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Analyser </a:t>
              </a:r>
              <a:r>
                <a:rPr lang="fr-FR" sz="1600" b="1" dirty="0">
                  <a:solidFill>
                    <a:srgbClr val="761012"/>
                  </a:solidFill>
                  <a:latin typeface="Segoe UI Light" panose="020B0502040204020203" pitchFamily="34" charset="0"/>
                  <a:cs typeface="Segoe UI Light" panose="020B0502040204020203" pitchFamily="34" charset="0"/>
                </a:rPr>
                <a:t>le marché américain du vin.</a:t>
              </a:r>
            </a:p>
            <a:p>
              <a:pPr marL="1006475"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Étudier et comprendre </a:t>
              </a:r>
              <a:r>
                <a:rPr lang="fr-FR" sz="1600" b="1" dirty="0">
                  <a:solidFill>
                    <a:srgbClr val="761012"/>
                  </a:solidFill>
                  <a:latin typeface="Segoe UI Light" panose="020B0502040204020203" pitchFamily="34" charset="0"/>
                  <a:cs typeface="Segoe UI Light" panose="020B0502040204020203" pitchFamily="34" charset="0"/>
                </a:rPr>
                <a:t>les facteurs influençant le prix des vins.</a:t>
              </a:r>
            </a:p>
            <a:p>
              <a:pPr marL="1006475"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Comparer </a:t>
              </a:r>
              <a:r>
                <a:rPr lang="fr-FR" sz="1600" b="1" dirty="0">
                  <a:solidFill>
                    <a:srgbClr val="761012"/>
                  </a:solidFill>
                  <a:latin typeface="Segoe UI Light" panose="020B0502040204020203" pitchFamily="34" charset="0"/>
                  <a:cs typeface="Segoe UI Light" panose="020B0502040204020203" pitchFamily="34" charset="0"/>
                </a:rPr>
                <a:t>la sélection du Domaine des Croix avec la concurrence.</a:t>
              </a:r>
            </a:p>
            <a:p>
              <a:pPr marL="1006475"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Proposer </a:t>
              </a:r>
              <a:r>
                <a:rPr lang="fr-FR" sz="1600" b="1" dirty="0">
                  <a:solidFill>
                    <a:srgbClr val="761012"/>
                  </a:solidFill>
                  <a:latin typeface="Segoe UI Light" panose="020B0502040204020203" pitchFamily="34" charset="0"/>
                  <a:cs typeface="Segoe UI Light" panose="020B0502040204020203" pitchFamily="34" charset="0"/>
                </a:rPr>
                <a:t>une fourchette de prix optimale pour le Grand Cru sélectionné.</a:t>
              </a:r>
            </a:p>
          </p:txBody>
        </p:sp>
        <p:pic>
          <p:nvPicPr>
            <p:cNvPr id="16" name="Image 15">
              <a:extLst>
                <a:ext uri="{FF2B5EF4-FFF2-40B4-BE49-F238E27FC236}">
                  <a16:creationId xmlns:a16="http://schemas.microsoft.com/office/drawing/2014/main" id="{E5B4BCC6-7362-04C6-B123-C23DD051D86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3835197"/>
              <a:ext cx="370522" cy="370522"/>
            </a:xfrm>
            <a:prstGeom prst="rect">
              <a:avLst/>
            </a:prstGeom>
          </p:spPr>
        </p:pic>
      </p:grpSp>
      <p:pic>
        <p:nvPicPr>
          <p:cNvPr id="19" name="Image 18">
            <a:extLst>
              <a:ext uri="{FF2B5EF4-FFF2-40B4-BE49-F238E27FC236}">
                <a16:creationId xmlns:a16="http://schemas.microsoft.com/office/drawing/2014/main" id="{F2C2B6BD-EAEB-9B8A-482A-B7041B4F8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371" y="2438402"/>
            <a:ext cx="2531716" cy="1872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0" name="Groupe 9">
            <a:extLst>
              <a:ext uri="{FF2B5EF4-FFF2-40B4-BE49-F238E27FC236}">
                <a16:creationId xmlns:a16="http://schemas.microsoft.com/office/drawing/2014/main" id="{857F2628-1AAD-0435-E25E-8B516E447167}"/>
              </a:ext>
            </a:extLst>
          </p:cNvPr>
          <p:cNvGrpSpPr/>
          <p:nvPr/>
        </p:nvGrpSpPr>
        <p:grpSpPr>
          <a:xfrm>
            <a:off x="172133" y="108026"/>
            <a:ext cx="747506" cy="3675195"/>
            <a:chOff x="172133" y="108026"/>
            <a:chExt cx="747506" cy="3675195"/>
          </a:xfrm>
        </p:grpSpPr>
        <p:sp>
          <p:nvSpPr>
            <p:cNvPr id="12" name="ZoneTexte 11">
              <a:extLst>
                <a:ext uri="{FF2B5EF4-FFF2-40B4-BE49-F238E27FC236}">
                  <a16:creationId xmlns:a16="http://schemas.microsoft.com/office/drawing/2014/main" id="{BACD1E0B-72C3-B4F4-7544-BBB3EB85584D}"/>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3" name="Image 12">
              <a:extLst>
                <a:ext uri="{FF2B5EF4-FFF2-40B4-BE49-F238E27FC236}">
                  <a16:creationId xmlns:a16="http://schemas.microsoft.com/office/drawing/2014/main" id="{6257CEC7-738B-A460-A9A1-BDA709F79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22277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512F-32B9-CB73-0A8A-8ED53F7CFB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CF1CC2B-2DA4-A15D-F8ED-01DE2F834F48}"/>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077850E7-3DB0-6BC5-5DB1-ED42C037AFC9}"/>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DONNEES UTILISEES</a:t>
            </a:r>
          </a:p>
        </p:txBody>
      </p:sp>
      <p:cxnSp>
        <p:nvCxnSpPr>
          <p:cNvPr id="7" name="Connecteur droit 6">
            <a:extLst>
              <a:ext uri="{FF2B5EF4-FFF2-40B4-BE49-F238E27FC236}">
                <a16:creationId xmlns:a16="http://schemas.microsoft.com/office/drawing/2014/main" id="{527CAFAF-A0E4-3CB8-6C78-8C8A9F4D3D1E}"/>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39A7BAD5-BDBC-9A6A-CDDE-AE871D3E7454}"/>
              </a:ext>
            </a:extLst>
          </p:cNvPr>
          <p:cNvGrpSpPr/>
          <p:nvPr/>
        </p:nvGrpSpPr>
        <p:grpSpPr>
          <a:xfrm>
            <a:off x="1743770" y="948811"/>
            <a:ext cx="8924230" cy="1939313"/>
            <a:chOff x="1743770" y="1453454"/>
            <a:chExt cx="8924230" cy="1939313"/>
          </a:xfrm>
        </p:grpSpPr>
        <p:sp>
          <p:nvSpPr>
            <p:cNvPr id="5" name="ZoneTexte 4">
              <a:extLst>
                <a:ext uri="{FF2B5EF4-FFF2-40B4-BE49-F238E27FC236}">
                  <a16:creationId xmlns:a16="http://schemas.microsoft.com/office/drawing/2014/main" id="{4B4816CD-902F-AC63-1DC2-869EF3C8A6BF}"/>
                </a:ext>
              </a:extLst>
            </p:cNvPr>
            <p:cNvSpPr txBox="1"/>
            <p:nvPr/>
          </p:nvSpPr>
          <p:spPr>
            <a:xfrm>
              <a:off x="1743770" y="1453454"/>
              <a:ext cx="8924230" cy="193931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Données du marché du Vin</a:t>
              </a:r>
            </a:p>
            <a:p>
              <a:pPr marL="1006475"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130 000 </a:t>
              </a:r>
              <a:r>
                <a:rPr lang="fr-FR" sz="1600" b="1" dirty="0">
                  <a:solidFill>
                    <a:srgbClr val="761012"/>
                  </a:solidFill>
                  <a:latin typeface="Segoe UI Light" panose="020B0502040204020203" pitchFamily="34" charset="0"/>
                  <a:cs typeface="Segoe UI Light" panose="020B0502040204020203" pitchFamily="34" charset="0"/>
                </a:rPr>
                <a:t>références de vins dans le monde</a:t>
              </a:r>
            </a:p>
            <a:p>
              <a:pPr marL="1006475"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Variables</a:t>
              </a:r>
              <a:r>
                <a:rPr lang="fr-FR" sz="1600" b="1" dirty="0">
                  <a:solidFill>
                    <a:srgbClr val="761012"/>
                  </a:solidFill>
                  <a:latin typeface="Segoe UI Light" panose="020B0502040204020203" pitchFamily="34" charset="0"/>
                  <a:cs typeface="Segoe UI Light" panose="020B0502040204020203" pitchFamily="34" charset="0"/>
                </a:rPr>
                <a:t> : </a:t>
              </a:r>
            </a:p>
            <a:p>
              <a:pPr marL="989013">
                <a:lnSpc>
                  <a:spcPct val="150000"/>
                </a:lnSpc>
              </a:pPr>
              <a:r>
                <a:rPr lang="fr-FR" sz="1600" b="1" dirty="0">
                  <a:solidFill>
                    <a:srgbClr val="761012"/>
                  </a:solidFill>
                  <a:latin typeface="Segoe UI Light" panose="020B0502040204020203" pitchFamily="34" charset="0"/>
                  <a:cs typeface="Segoe UI Light" panose="020B0502040204020203" pitchFamily="34" charset="0"/>
                </a:rPr>
                <a:t>Nom, Description, Domaine, Millésime, Cépage, </a:t>
              </a:r>
            </a:p>
            <a:p>
              <a:pPr marL="989013">
                <a:lnSpc>
                  <a:spcPct val="150000"/>
                </a:lnSpc>
              </a:pPr>
              <a:r>
                <a:rPr lang="fr-FR" sz="1600" b="1" dirty="0">
                  <a:solidFill>
                    <a:srgbClr val="761012"/>
                  </a:solidFill>
                  <a:latin typeface="Segoe UI Light" panose="020B0502040204020203" pitchFamily="34" charset="0"/>
                  <a:cs typeface="Segoe UI Light" panose="020B0502040204020203" pitchFamily="34" charset="0"/>
                </a:rPr>
                <a:t>Pays, Région, Notes de dégustation, Prix du marché américain.</a:t>
              </a:r>
            </a:p>
          </p:txBody>
        </p:sp>
        <p:pic>
          <p:nvPicPr>
            <p:cNvPr id="15" name="Image 14">
              <a:extLst>
                <a:ext uri="{FF2B5EF4-FFF2-40B4-BE49-F238E27FC236}">
                  <a16:creationId xmlns:a16="http://schemas.microsoft.com/office/drawing/2014/main" id="{82C7C384-2E48-A33E-B8B8-D3C0FD437D4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572057"/>
              <a:ext cx="370522" cy="370522"/>
            </a:xfrm>
            <a:prstGeom prst="rect">
              <a:avLst/>
            </a:prstGeom>
          </p:spPr>
        </p:pic>
      </p:grpSp>
      <p:grpSp>
        <p:nvGrpSpPr>
          <p:cNvPr id="18" name="Groupe 17">
            <a:extLst>
              <a:ext uri="{FF2B5EF4-FFF2-40B4-BE49-F238E27FC236}">
                <a16:creationId xmlns:a16="http://schemas.microsoft.com/office/drawing/2014/main" id="{4CBC2A17-4E38-4000-F16A-4A4954D5DAF2}"/>
              </a:ext>
            </a:extLst>
          </p:cNvPr>
          <p:cNvGrpSpPr/>
          <p:nvPr/>
        </p:nvGrpSpPr>
        <p:grpSpPr>
          <a:xfrm>
            <a:off x="1743770" y="3317472"/>
            <a:ext cx="8704461" cy="3087705"/>
            <a:chOff x="1743770" y="3717771"/>
            <a:chExt cx="8704461" cy="3087705"/>
          </a:xfrm>
        </p:grpSpPr>
        <p:sp>
          <p:nvSpPr>
            <p:cNvPr id="11" name="ZoneTexte 10">
              <a:extLst>
                <a:ext uri="{FF2B5EF4-FFF2-40B4-BE49-F238E27FC236}">
                  <a16:creationId xmlns:a16="http://schemas.microsoft.com/office/drawing/2014/main" id="{40C90AB5-AA5C-2B36-2E11-EF1F2BE30DEA}"/>
                </a:ext>
              </a:extLst>
            </p:cNvPr>
            <p:cNvSpPr txBox="1"/>
            <p:nvPr/>
          </p:nvSpPr>
          <p:spPr>
            <a:xfrm>
              <a:off x="1743771" y="3717771"/>
              <a:ext cx="8704460" cy="308770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Données du Domaine des Croix</a:t>
              </a:r>
            </a:p>
            <a:p>
              <a:pPr marL="1081088" indent="-360363">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Caractéristiques </a:t>
              </a:r>
              <a:r>
                <a:rPr lang="fr-FR" sz="1600" b="1" dirty="0">
                  <a:solidFill>
                    <a:srgbClr val="761012"/>
                  </a:solidFill>
                  <a:latin typeface="Segoe UI Light" panose="020B0502040204020203" pitchFamily="34" charset="0"/>
                  <a:cs typeface="Segoe UI Light" panose="020B0502040204020203" pitchFamily="34" charset="0"/>
                </a:rPr>
                <a:t>du Grand Cru à positionner</a:t>
              </a:r>
            </a:p>
            <a:p>
              <a:pPr marL="1538288" lvl="1" indent="-36036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Nom : Domaine des Croix 2016 Corton Grèves</a:t>
              </a:r>
            </a:p>
            <a:p>
              <a:pPr marL="1538288" lvl="1" indent="-36036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Cépage : Pinot Noir</a:t>
              </a:r>
            </a:p>
            <a:p>
              <a:pPr marL="1538288" lvl="1" indent="-36036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Région, Province : Bourgogne, Corton Grèves</a:t>
              </a:r>
            </a:p>
            <a:p>
              <a:pPr marL="1538288" lvl="1" indent="-36036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Millésime : 2016</a:t>
              </a:r>
            </a:p>
            <a:p>
              <a:pPr marL="1538288" lvl="1" indent="-360363">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Note de dégustation : 94 / 100</a:t>
              </a:r>
            </a:p>
            <a:p>
              <a:pPr marL="1081088" indent="-360363">
                <a:lnSpc>
                  <a:spcPct val="150000"/>
                </a:lnSpc>
                <a:buFont typeface="Wingdings" panose="05000000000000000000" pitchFamily="2" charset="2"/>
                <a:buChar char="§"/>
              </a:pPr>
              <a:endParaRPr lang="fr-FR" b="1" dirty="0">
                <a:solidFill>
                  <a:srgbClr val="761012"/>
                </a:solidFill>
                <a:latin typeface="Segoe UI Light" panose="020B0502040204020203" pitchFamily="34" charset="0"/>
                <a:cs typeface="Segoe UI Light" panose="020B0502040204020203" pitchFamily="34" charset="0"/>
              </a:endParaRPr>
            </a:p>
          </p:txBody>
        </p:sp>
        <p:pic>
          <p:nvPicPr>
            <p:cNvPr id="16" name="Image 15">
              <a:extLst>
                <a:ext uri="{FF2B5EF4-FFF2-40B4-BE49-F238E27FC236}">
                  <a16:creationId xmlns:a16="http://schemas.microsoft.com/office/drawing/2014/main" id="{9D107C0B-4C2C-DDA0-DC99-90FF24703C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3835197"/>
              <a:ext cx="370522" cy="370522"/>
            </a:xfrm>
            <a:prstGeom prst="rect">
              <a:avLst/>
            </a:prstGeom>
          </p:spPr>
        </p:pic>
      </p:grpSp>
      <p:grpSp>
        <p:nvGrpSpPr>
          <p:cNvPr id="10" name="Groupe 9">
            <a:extLst>
              <a:ext uri="{FF2B5EF4-FFF2-40B4-BE49-F238E27FC236}">
                <a16:creationId xmlns:a16="http://schemas.microsoft.com/office/drawing/2014/main" id="{00312AFD-6BB1-E0E9-AFB9-38FDAC475F88}"/>
              </a:ext>
            </a:extLst>
          </p:cNvPr>
          <p:cNvGrpSpPr/>
          <p:nvPr/>
        </p:nvGrpSpPr>
        <p:grpSpPr>
          <a:xfrm>
            <a:off x="172133" y="108026"/>
            <a:ext cx="747506" cy="3675195"/>
            <a:chOff x="172133" y="108026"/>
            <a:chExt cx="747506" cy="3675195"/>
          </a:xfrm>
        </p:grpSpPr>
        <p:sp>
          <p:nvSpPr>
            <p:cNvPr id="12" name="ZoneTexte 11">
              <a:extLst>
                <a:ext uri="{FF2B5EF4-FFF2-40B4-BE49-F238E27FC236}">
                  <a16:creationId xmlns:a16="http://schemas.microsoft.com/office/drawing/2014/main" id="{0D233DA3-667C-50F3-D736-50569773A1A3}"/>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3" name="Image 12">
              <a:extLst>
                <a:ext uri="{FF2B5EF4-FFF2-40B4-BE49-F238E27FC236}">
                  <a16:creationId xmlns:a16="http://schemas.microsoft.com/office/drawing/2014/main" id="{014098E9-509C-D3A1-A1A9-EA8509D29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0" name="Groupe 19">
            <a:extLst>
              <a:ext uri="{FF2B5EF4-FFF2-40B4-BE49-F238E27FC236}">
                <a16:creationId xmlns:a16="http://schemas.microsoft.com/office/drawing/2014/main" id="{6C25267D-B0DD-52B9-AC1C-86D86AEFF27B}"/>
              </a:ext>
            </a:extLst>
          </p:cNvPr>
          <p:cNvGrpSpPr/>
          <p:nvPr/>
        </p:nvGrpSpPr>
        <p:grpSpPr>
          <a:xfrm>
            <a:off x="10054435" y="3805420"/>
            <a:ext cx="1903297" cy="2677656"/>
            <a:chOff x="9388366" y="4345090"/>
            <a:chExt cx="2868287" cy="2677656"/>
          </a:xfrm>
        </p:grpSpPr>
        <p:sp>
          <p:nvSpPr>
            <p:cNvPr id="4" name="ZoneTexte 3">
              <a:extLst>
                <a:ext uri="{FF2B5EF4-FFF2-40B4-BE49-F238E27FC236}">
                  <a16:creationId xmlns:a16="http://schemas.microsoft.com/office/drawing/2014/main" id="{BE663C9C-022E-1870-F941-770C13951B6F}"/>
                </a:ext>
              </a:extLst>
            </p:cNvPr>
            <p:cNvSpPr txBox="1"/>
            <p:nvPr/>
          </p:nvSpPr>
          <p:spPr>
            <a:xfrm>
              <a:off x="9388366" y="4345090"/>
              <a:ext cx="2868287" cy="2677656"/>
            </a:xfrm>
            <a:prstGeom prst="rect">
              <a:avLst/>
            </a:prstGeom>
            <a:noFill/>
          </p:spPr>
          <p:txBody>
            <a:bodyPr wrap="square">
              <a:spAutoFit/>
            </a:bodyPr>
            <a:lstStyle/>
            <a:p>
              <a:r>
                <a:rPr lang="fr-FR" sz="1200" b="1" i="1" dirty="0">
                  <a:solidFill>
                    <a:srgbClr val="761012"/>
                  </a:solidFill>
                  <a:latin typeface="Segoe UI" panose="020B0502040204020203" pitchFamily="34" charset="0"/>
                  <a:cs typeface="Segoe UI" panose="020B0502040204020203" pitchFamily="34" charset="0"/>
                </a:rPr>
                <a:t>Description</a:t>
              </a:r>
              <a:r>
                <a:rPr lang="fr-FR" sz="1200" b="1" i="1" dirty="0">
                  <a:solidFill>
                    <a:srgbClr val="761012"/>
                  </a:solidFill>
                  <a:latin typeface="Segoe UI Light" panose="020B0502040204020203" pitchFamily="34" charset="0"/>
                  <a:cs typeface="Segoe UI Light" panose="020B0502040204020203" pitchFamily="34" charset="0"/>
                </a:rPr>
                <a:t> : </a:t>
              </a:r>
            </a:p>
            <a:p>
              <a:endParaRPr lang="fr-FR" sz="1200" b="1" i="1" dirty="0">
                <a:solidFill>
                  <a:srgbClr val="761012"/>
                </a:solidFill>
                <a:latin typeface="Segoe UI Light" panose="020B0502040204020203" pitchFamily="34" charset="0"/>
                <a:cs typeface="Segoe UI Light" panose="020B0502040204020203" pitchFamily="34" charset="0"/>
              </a:endParaRPr>
            </a:p>
            <a:p>
              <a:r>
                <a:rPr lang="fr-FR" sz="1200" b="1" i="1" dirty="0">
                  <a:solidFill>
                    <a:srgbClr val="761012"/>
                  </a:solidFill>
                  <a:latin typeface="Segoe UI Light" panose="020B0502040204020203" pitchFamily="34" charset="0"/>
                  <a:cs typeface="Segoe UI Light" panose="020B0502040204020203" pitchFamily="34" charset="0"/>
                </a:rPr>
                <a:t>Ferme et solide, avec de grandes vagues de fruits noirs ainsi que des tanins denses. </a:t>
              </a:r>
            </a:p>
            <a:p>
              <a:r>
                <a:rPr lang="fr-FR" sz="1200" b="1" i="1" dirty="0">
                  <a:solidFill>
                    <a:srgbClr val="761012"/>
                  </a:solidFill>
                  <a:latin typeface="Segoe UI Light" panose="020B0502040204020203" pitchFamily="34" charset="0"/>
                  <a:cs typeface="Segoe UI Light" panose="020B0502040204020203" pitchFamily="34" charset="0"/>
                </a:rPr>
                <a:t>Les fruits mûrs sont un élément majeur de ce vin concentré. </a:t>
              </a:r>
            </a:p>
            <a:p>
              <a:r>
                <a:rPr lang="fr-FR" sz="1200" b="1" i="1" dirty="0">
                  <a:solidFill>
                    <a:srgbClr val="761012"/>
                  </a:solidFill>
                  <a:latin typeface="Segoe UI Light" panose="020B0502040204020203" pitchFamily="34" charset="0"/>
                  <a:cs typeface="Segoe UI Light" panose="020B0502040204020203" pitchFamily="34" charset="0"/>
                </a:rPr>
                <a:t>Vin puissant, il possède une structure tannique affirmée, nécessitant un vieillissement d’au moins  sept ans. </a:t>
              </a:r>
              <a:endParaRPr lang="fr-FR" sz="1200" i="1" dirty="0"/>
            </a:p>
          </p:txBody>
        </p:sp>
        <p:cxnSp>
          <p:nvCxnSpPr>
            <p:cNvPr id="6" name="Connecteur droit 5">
              <a:extLst>
                <a:ext uri="{FF2B5EF4-FFF2-40B4-BE49-F238E27FC236}">
                  <a16:creationId xmlns:a16="http://schemas.microsoft.com/office/drawing/2014/main" id="{EE583701-9537-CD11-593C-B6D5823A6486}"/>
                </a:ext>
              </a:extLst>
            </p:cNvPr>
            <p:cNvCxnSpPr>
              <a:cxnSpLocks/>
            </p:cNvCxnSpPr>
            <p:nvPr/>
          </p:nvCxnSpPr>
          <p:spPr>
            <a:xfrm>
              <a:off x="9388366" y="4436098"/>
              <a:ext cx="0" cy="2500729"/>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pic>
        <p:nvPicPr>
          <p:cNvPr id="26" name="Image 25">
            <a:extLst>
              <a:ext uri="{FF2B5EF4-FFF2-40B4-BE49-F238E27FC236}">
                <a16:creationId xmlns:a16="http://schemas.microsoft.com/office/drawing/2014/main" id="{5410265E-9029-BE4D-A97D-21DB3843F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277" y="4091363"/>
            <a:ext cx="1404916" cy="2107375"/>
          </a:xfrm>
          <a:prstGeom prst="rect">
            <a:avLst/>
          </a:prstGeom>
        </p:spPr>
      </p:pic>
      <p:pic>
        <p:nvPicPr>
          <p:cNvPr id="1026" name="Picture 2" descr="Domaine des Croix 2019 - AU GRE DU VIN">
            <a:extLst>
              <a:ext uri="{FF2B5EF4-FFF2-40B4-BE49-F238E27FC236}">
                <a16:creationId xmlns:a16="http://schemas.microsoft.com/office/drawing/2014/main" id="{4F56D0FF-C19E-AD7D-71AD-B39C86A8D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0925" y="1132297"/>
            <a:ext cx="2301547" cy="198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4AD6-8EC8-47FA-0FCD-68A57F0050F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EB16F63-8BDC-FB35-3009-DEBF22F162BD}"/>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F2F73C1F-66C3-E544-95E1-920E228A06D3}"/>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METHODOLOGIE ET OUTILS</a:t>
            </a:r>
          </a:p>
        </p:txBody>
      </p:sp>
      <p:cxnSp>
        <p:nvCxnSpPr>
          <p:cNvPr id="7" name="Connecteur droit 6">
            <a:extLst>
              <a:ext uri="{FF2B5EF4-FFF2-40B4-BE49-F238E27FC236}">
                <a16:creationId xmlns:a16="http://schemas.microsoft.com/office/drawing/2014/main" id="{38C9D06A-79B8-5987-B7BB-D759D7C0CDC3}"/>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B8237932-9B0E-C6FC-D23C-86DCD0C16E27}"/>
              </a:ext>
            </a:extLst>
          </p:cNvPr>
          <p:cNvGrpSpPr/>
          <p:nvPr/>
        </p:nvGrpSpPr>
        <p:grpSpPr>
          <a:xfrm>
            <a:off x="1743770" y="948811"/>
            <a:ext cx="8924230" cy="3580147"/>
            <a:chOff x="1743770" y="1453454"/>
            <a:chExt cx="8924230" cy="3580147"/>
          </a:xfrm>
        </p:grpSpPr>
        <p:sp>
          <p:nvSpPr>
            <p:cNvPr id="5" name="ZoneTexte 4">
              <a:extLst>
                <a:ext uri="{FF2B5EF4-FFF2-40B4-BE49-F238E27FC236}">
                  <a16:creationId xmlns:a16="http://schemas.microsoft.com/office/drawing/2014/main" id="{5665BD99-4717-4467-A3E8-7A4D6B63EB37}"/>
                </a:ext>
              </a:extLst>
            </p:cNvPr>
            <p:cNvSpPr txBox="1"/>
            <p:nvPr/>
          </p:nvSpPr>
          <p:spPr>
            <a:xfrm>
              <a:off x="1743770" y="1453454"/>
              <a:ext cx="8924230" cy="358014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Méthodologie</a:t>
              </a:r>
            </a:p>
            <a:p>
              <a:pPr marL="1006475" indent="-285750">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Exploration des données</a:t>
              </a:r>
            </a:p>
            <a:p>
              <a:pPr marL="14636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Vérification et nettoyage des données</a:t>
              </a:r>
            </a:p>
            <a:p>
              <a:pPr marL="1006475"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Construction d’un tableau de bord interactif</a:t>
              </a:r>
            </a:p>
            <a:p>
              <a:pPr marL="14636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Visualisation dynamique et filtres interactifs</a:t>
              </a:r>
            </a:p>
            <a:p>
              <a:pPr marL="14636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Analyse comparative des tendances</a:t>
              </a:r>
            </a:p>
            <a:p>
              <a:pPr marL="1006475" indent="-285750">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Rapport, Recommandations et Stratégies</a:t>
              </a:r>
            </a:p>
            <a:p>
              <a:pPr marL="1463675" lvl="1"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Positionnement tarifaire</a:t>
              </a:r>
            </a:p>
            <a:p>
              <a:pPr marL="1006475" indent="-285750">
                <a:lnSpc>
                  <a:spcPct val="150000"/>
                </a:lnSpc>
                <a:buFont typeface="Wingdings" panose="05000000000000000000" pitchFamily="2" charset="2"/>
                <a:buChar char="§"/>
              </a:pPr>
              <a:endParaRPr lang="fr-FR" b="1" dirty="0">
                <a:solidFill>
                  <a:srgbClr val="761012"/>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8EAE0C59-12FC-542E-D9C3-42BFC03D75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572057"/>
              <a:ext cx="370522" cy="370522"/>
            </a:xfrm>
            <a:prstGeom prst="rect">
              <a:avLst/>
            </a:prstGeom>
          </p:spPr>
        </p:pic>
      </p:grpSp>
      <p:grpSp>
        <p:nvGrpSpPr>
          <p:cNvPr id="18" name="Groupe 17">
            <a:extLst>
              <a:ext uri="{FF2B5EF4-FFF2-40B4-BE49-F238E27FC236}">
                <a16:creationId xmlns:a16="http://schemas.microsoft.com/office/drawing/2014/main" id="{8BDA9F9E-D788-06AA-0463-0C95937CC93D}"/>
              </a:ext>
            </a:extLst>
          </p:cNvPr>
          <p:cNvGrpSpPr/>
          <p:nvPr/>
        </p:nvGrpSpPr>
        <p:grpSpPr>
          <a:xfrm>
            <a:off x="1743770" y="4611620"/>
            <a:ext cx="8704461" cy="1693092"/>
            <a:chOff x="1743770" y="3717771"/>
            <a:chExt cx="8704461" cy="1693092"/>
          </a:xfrm>
        </p:grpSpPr>
        <p:sp>
          <p:nvSpPr>
            <p:cNvPr id="11" name="ZoneTexte 10">
              <a:extLst>
                <a:ext uri="{FF2B5EF4-FFF2-40B4-BE49-F238E27FC236}">
                  <a16:creationId xmlns:a16="http://schemas.microsoft.com/office/drawing/2014/main" id="{B047F2CF-35D1-34F7-4BDE-924A94B08C62}"/>
                </a:ext>
              </a:extLst>
            </p:cNvPr>
            <p:cNvSpPr txBox="1"/>
            <p:nvPr/>
          </p:nvSpPr>
          <p:spPr>
            <a:xfrm>
              <a:off x="1743771" y="3717771"/>
              <a:ext cx="8704460" cy="169309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Outils et Technologies</a:t>
              </a:r>
            </a:p>
            <a:p>
              <a:pPr marL="1081088" indent="-360363">
                <a:lnSpc>
                  <a:spcPct val="20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Préparation des données : </a:t>
              </a:r>
              <a:r>
                <a:rPr lang="fr-FR" sz="1600" b="1" i="1" dirty="0">
                  <a:solidFill>
                    <a:srgbClr val="761012"/>
                  </a:solidFill>
                  <a:latin typeface="Segoe UI Light" panose="020B0502040204020203" pitchFamily="34" charset="0"/>
                  <a:cs typeface="Segoe UI Light" panose="020B0502040204020203" pitchFamily="34" charset="0"/>
                </a:rPr>
                <a:t>Python, Notebook</a:t>
              </a:r>
            </a:p>
            <a:p>
              <a:pPr marL="1081088" indent="-360363">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Data Visualisation : </a:t>
              </a:r>
              <a:r>
                <a:rPr lang="fr-FR" sz="1600" b="1" i="1" dirty="0" err="1">
                  <a:solidFill>
                    <a:srgbClr val="761012"/>
                  </a:solidFill>
                  <a:latin typeface="Segoe UI Light" panose="020B0502040204020203" pitchFamily="34" charset="0"/>
                  <a:cs typeface="Segoe UI Light" panose="020B0502040204020203" pitchFamily="34" charset="0"/>
                </a:rPr>
                <a:t>PowerBi</a:t>
              </a:r>
              <a:endParaRPr lang="fr-FR" sz="1600" b="1" i="1" dirty="0">
                <a:solidFill>
                  <a:srgbClr val="761012"/>
                </a:solidFill>
                <a:latin typeface="Segoe UI Light" panose="020B0502040204020203" pitchFamily="34" charset="0"/>
                <a:cs typeface="Segoe UI Light" panose="020B0502040204020203" pitchFamily="34" charset="0"/>
              </a:endParaRPr>
            </a:p>
            <a:p>
              <a:pPr marL="1081088" indent="-360363">
                <a:lnSpc>
                  <a:spcPct val="150000"/>
                </a:lnSpc>
                <a:buFont typeface="Wingdings" panose="05000000000000000000" pitchFamily="2" charset="2"/>
                <a:buChar char="§"/>
              </a:pPr>
              <a:r>
                <a:rPr lang="fr-FR" sz="1600" b="1" dirty="0">
                  <a:solidFill>
                    <a:srgbClr val="761012"/>
                  </a:solidFill>
                  <a:latin typeface="Segoe UI" panose="020B0502040204020203" pitchFamily="34" charset="0"/>
                  <a:cs typeface="Segoe UI" panose="020B0502040204020203" pitchFamily="34" charset="0"/>
                </a:rPr>
                <a:t>Rapport et Présentation : </a:t>
              </a:r>
              <a:r>
                <a:rPr lang="fr-FR" sz="1600" b="1" i="1" dirty="0">
                  <a:solidFill>
                    <a:srgbClr val="761012"/>
                  </a:solidFill>
                  <a:latin typeface="Segoe UI Light" panose="020B0502040204020203" pitchFamily="34" charset="0"/>
                  <a:cs typeface="Segoe UI Light" panose="020B0502040204020203" pitchFamily="34" charset="0"/>
                </a:rPr>
                <a:t>PowerPoint</a:t>
              </a:r>
              <a:endParaRPr lang="fr-FR" sz="1600" b="1" dirty="0">
                <a:solidFill>
                  <a:srgbClr val="761012"/>
                </a:solidFill>
                <a:latin typeface="Segoe UI Light" panose="020B0502040204020203" pitchFamily="34" charset="0"/>
                <a:cs typeface="Segoe UI Light" panose="020B0502040204020203" pitchFamily="34" charset="0"/>
              </a:endParaRPr>
            </a:p>
          </p:txBody>
        </p:sp>
        <p:pic>
          <p:nvPicPr>
            <p:cNvPr id="16" name="Image 15">
              <a:extLst>
                <a:ext uri="{FF2B5EF4-FFF2-40B4-BE49-F238E27FC236}">
                  <a16:creationId xmlns:a16="http://schemas.microsoft.com/office/drawing/2014/main" id="{58552E7B-C29D-A30E-B20D-F938A023CD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3835197"/>
              <a:ext cx="370522" cy="370522"/>
            </a:xfrm>
            <a:prstGeom prst="rect">
              <a:avLst/>
            </a:prstGeom>
          </p:spPr>
        </p:pic>
      </p:grpSp>
      <p:grpSp>
        <p:nvGrpSpPr>
          <p:cNvPr id="10" name="Groupe 9">
            <a:extLst>
              <a:ext uri="{FF2B5EF4-FFF2-40B4-BE49-F238E27FC236}">
                <a16:creationId xmlns:a16="http://schemas.microsoft.com/office/drawing/2014/main" id="{927B7936-9EF1-B632-A5A7-6A1A346DD5E7}"/>
              </a:ext>
            </a:extLst>
          </p:cNvPr>
          <p:cNvGrpSpPr/>
          <p:nvPr/>
        </p:nvGrpSpPr>
        <p:grpSpPr>
          <a:xfrm>
            <a:off x="172133" y="108026"/>
            <a:ext cx="747506" cy="3675195"/>
            <a:chOff x="172133" y="108026"/>
            <a:chExt cx="747506" cy="3675195"/>
          </a:xfrm>
        </p:grpSpPr>
        <p:sp>
          <p:nvSpPr>
            <p:cNvPr id="12" name="ZoneTexte 11">
              <a:extLst>
                <a:ext uri="{FF2B5EF4-FFF2-40B4-BE49-F238E27FC236}">
                  <a16:creationId xmlns:a16="http://schemas.microsoft.com/office/drawing/2014/main" id="{FAF2593B-1FFC-C081-68F8-38C6C1ACE668}"/>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3" name="Image 12">
              <a:extLst>
                <a:ext uri="{FF2B5EF4-FFF2-40B4-BE49-F238E27FC236}">
                  <a16:creationId xmlns:a16="http://schemas.microsoft.com/office/drawing/2014/main" id="{F8155F56-6BBA-BC99-43C6-43E9A1D1F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9" name="Image 8">
            <a:extLst>
              <a:ext uri="{FF2B5EF4-FFF2-40B4-BE49-F238E27FC236}">
                <a16:creationId xmlns:a16="http://schemas.microsoft.com/office/drawing/2014/main" id="{AF2F4D0C-D728-2F75-49BF-AC89EBE48D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684759" y="2494060"/>
            <a:ext cx="2786415" cy="27535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206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E8E68-A928-CE06-B7A9-FA5E1D069B3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D528E1-01ED-CA7D-2D7B-E5E215D2576D}"/>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CFF455B2-17C5-C0D3-594F-F4B92B6C9DF3}"/>
              </a:ext>
            </a:extLst>
          </p:cNvPr>
          <p:cNvSpPr txBox="1"/>
          <p:nvPr/>
        </p:nvSpPr>
        <p:spPr>
          <a:xfrm>
            <a:off x="1035269" y="258962"/>
            <a:ext cx="6667858" cy="430887"/>
          </a:xfrm>
          <a:prstGeom prst="rect">
            <a:avLst/>
          </a:prstGeom>
          <a:noFill/>
        </p:spPr>
        <p:txBody>
          <a:bodyPr wrap="square" rtlCol="0">
            <a:spAutoFit/>
          </a:bodyPr>
          <a:lstStyle>
            <a:defPPr>
              <a:defRPr lang="fr-FR"/>
            </a:defPPr>
            <a:lvl1pPr>
              <a:defRPr sz="2200" b="1">
                <a:solidFill>
                  <a:srgbClr val="761012"/>
                </a:solidFill>
                <a:latin typeface="Segoe UI Light" panose="020B0502040204020203" pitchFamily="34" charset="0"/>
                <a:cs typeface="Segoe UI Light" panose="020B0502040204020203" pitchFamily="34" charset="0"/>
              </a:defRPr>
            </a:lvl1pPr>
          </a:lstStyle>
          <a:p>
            <a:r>
              <a:rPr lang="fr-FR" dirty="0"/>
              <a:t>EXPLORATION DES DONNEES</a:t>
            </a:r>
          </a:p>
        </p:txBody>
      </p:sp>
      <p:cxnSp>
        <p:nvCxnSpPr>
          <p:cNvPr id="7" name="Connecteur droit 6">
            <a:extLst>
              <a:ext uri="{FF2B5EF4-FFF2-40B4-BE49-F238E27FC236}">
                <a16:creationId xmlns:a16="http://schemas.microsoft.com/office/drawing/2014/main" id="{F202F9F1-5C76-9796-719A-70CF50F0478B}"/>
              </a:ext>
            </a:extLst>
          </p:cNvPr>
          <p:cNvCxnSpPr>
            <a:cxnSpLocks/>
          </p:cNvCxnSpPr>
          <p:nvPr/>
        </p:nvCxnSpPr>
        <p:spPr>
          <a:xfrm>
            <a:off x="1140311" y="719867"/>
            <a:ext cx="10951284"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3C218984-EF3E-4049-2E82-DBBC443A30F5}"/>
              </a:ext>
            </a:extLst>
          </p:cNvPr>
          <p:cNvGrpSpPr/>
          <p:nvPr/>
        </p:nvGrpSpPr>
        <p:grpSpPr>
          <a:xfrm>
            <a:off x="172133" y="108026"/>
            <a:ext cx="747506" cy="3675195"/>
            <a:chOff x="172133" y="108026"/>
            <a:chExt cx="747506" cy="3675195"/>
          </a:xfrm>
        </p:grpSpPr>
        <p:sp>
          <p:nvSpPr>
            <p:cNvPr id="14" name="ZoneTexte 13">
              <a:extLst>
                <a:ext uri="{FF2B5EF4-FFF2-40B4-BE49-F238E27FC236}">
                  <a16:creationId xmlns:a16="http://schemas.microsoft.com/office/drawing/2014/main" id="{79770A50-0050-3FC7-2E9A-0B44B236B1A9}"/>
                </a:ext>
              </a:extLst>
            </p:cNvPr>
            <p:cNvSpPr txBox="1"/>
            <p:nvPr/>
          </p:nvSpPr>
          <p:spPr>
            <a:xfrm rot="16200000">
              <a:off x="-737526" y="2126056"/>
              <a:ext cx="2914220" cy="400110"/>
            </a:xfrm>
            <a:prstGeom prst="rect">
              <a:avLst/>
            </a:prstGeom>
            <a:noFill/>
          </p:spPr>
          <p:txBody>
            <a:bodyPr wrap="square">
              <a:spAutoFit/>
            </a:bodyPr>
            <a:lstStyle/>
            <a:p>
              <a:pPr algn="r"/>
              <a:r>
                <a:rPr lang="fr-FR" sz="2000" b="1" dirty="0">
                  <a:solidFill>
                    <a:schemeClr val="bg1"/>
                  </a:solidFill>
                  <a:latin typeface="Garamond" panose="02020404030301010803" pitchFamily="18" charset="0"/>
                  <a:cs typeface="Segoe UI" panose="020B0502040204020203" pitchFamily="34" charset="0"/>
                </a:rPr>
                <a:t>Domaine des Croix </a:t>
              </a:r>
              <a:endParaRPr lang="fr-FR" sz="2000" dirty="0">
                <a:solidFill>
                  <a:schemeClr val="bg1"/>
                </a:solidFill>
                <a:latin typeface="Garamond" panose="02020404030301010803" pitchFamily="18" charset="0"/>
              </a:endParaRPr>
            </a:p>
          </p:txBody>
        </p:sp>
        <p:pic>
          <p:nvPicPr>
            <p:cNvPr id="16" name="Image 15">
              <a:extLst>
                <a:ext uri="{FF2B5EF4-FFF2-40B4-BE49-F238E27FC236}">
                  <a16:creationId xmlns:a16="http://schemas.microsoft.com/office/drawing/2014/main" id="{1743F00D-8C89-0D11-358C-6562DE6E8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33" y="108026"/>
              <a:ext cx="687244" cy="711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23" name="Groupe 22">
            <a:extLst>
              <a:ext uri="{FF2B5EF4-FFF2-40B4-BE49-F238E27FC236}">
                <a16:creationId xmlns:a16="http://schemas.microsoft.com/office/drawing/2014/main" id="{81D692D9-4A2F-7D6A-9E43-23184BAE6C8D}"/>
              </a:ext>
            </a:extLst>
          </p:cNvPr>
          <p:cNvGrpSpPr/>
          <p:nvPr/>
        </p:nvGrpSpPr>
        <p:grpSpPr>
          <a:xfrm>
            <a:off x="1743770" y="1283080"/>
            <a:ext cx="9792448" cy="4986301"/>
            <a:chOff x="1743770" y="1218428"/>
            <a:chExt cx="9792448" cy="4986301"/>
          </a:xfrm>
        </p:grpSpPr>
        <p:sp>
          <p:nvSpPr>
            <p:cNvPr id="5" name="ZoneTexte 4">
              <a:extLst>
                <a:ext uri="{FF2B5EF4-FFF2-40B4-BE49-F238E27FC236}">
                  <a16:creationId xmlns:a16="http://schemas.microsoft.com/office/drawing/2014/main" id="{43B18088-77C3-A23E-058A-8F975DFA4980}"/>
                </a:ext>
              </a:extLst>
            </p:cNvPr>
            <p:cNvSpPr txBox="1"/>
            <p:nvPr/>
          </p:nvSpPr>
          <p:spPr>
            <a:xfrm>
              <a:off x="1743770" y="1218428"/>
              <a:ext cx="9792448" cy="498630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Vérification des données, Statistiques descriptives</a:t>
              </a:r>
            </a:p>
            <a:p>
              <a:pPr marL="742950"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~10000 lignes en doublons supprimées</a:t>
              </a:r>
            </a:p>
            <a:p>
              <a:pPr marL="285750" indent="-285750">
                <a:lnSpc>
                  <a:spcPct val="150000"/>
                </a:lnSpc>
              </a:pPr>
              <a:endParaRPr lang="fr-FR" sz="1600" b="1" dirty="0">
                <a:solidFill>
                  <a:srgbClr val="761012"/>
                </a:solidFill>
                <a:latin typeface="Segoe UI Light" panose="020B0502040204020203" pitchFamily="34" charset="0"/>
                <a:cs typeface="Segoe UI Light" panose="020B0502040204020203" pitchFamily="34" charset="0"/>
              </a:endParaRPr>
            </a:p>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Gestion des valeurs manquantes et incohérentes.</a:t>
              </a:r>
            </a:p>
            <a:p>
              <a:pPr marL="742950"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Suppression des données sans pays.</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Les prix manquants ont été remplacés par la médiane pour conserver la cohérence.</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Les indications non renseignées (description, dégustateur, régions) ont été remplacées.</a:t>
              </a:r>
            </a:p>
            <a:p>
              <a:pPr marL="285750" lvl="1" indent="-285750">
                <a:lnSpc>
                  <a:spcPct val="150000"/>
                </a:lnSpc>
              </a:pPr>
              <a:endParaRPr lang="fr-FR" sz="1600" b="1" dirty="0">
                <a:solidFill>
                  <a:srgbClr val="761012"/>
                </a:solidFill>
                <a:latin typeface="Segoe UI Light" panose="020B0502040204020203" pitchFamily="34" charset="0"/>
                <a:cs typeface="Segoe UI Light" panose="020B0502040204020203" pitchFamily="34" charset="0"/>
              </a:endParaRPr>
            </a:p>
            <a:p>
              <a:pPr marL="285750" indent="-285750">
                <a:lnSpc>
                  <a:spcPct val="150000"/>
                </a:lnSpc>
                <a:buFont typeface="Wingdings" panose="05000000000000000000" pitchFamily="2" charset="2"/>
                <a:buChar char="§"/>
              </a:pPr>
              <a:r>
                <a:rPr lang="fr-FR" b="1" dirty="0">
                  <a:solidFill>
                    <a:srgbClr val="761012"/>
                  </a:solidFill>
                  <a:latin typeface="Segoe UI" panose="020B0502040204020203" pitchFamily="34" charset="0"/>
                  <a:cs typeface="Segoe UI" panose="020B0502040204020203" pitchFamily="34" charset="0"/>
                </a:rPr>
                <a:t>Préparation des données pour la Data Visualisation.</a:t>
              </a:r>
            </a:p>
            <a:p>
              <a:pPr marL="742950" lvl="2" indent="-285750">
                <a:lnSpc>
                  <a:spcPct val="20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Concaténation des 2 tableaux (ajout d’une colonne « domaine » pour l’identification)</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Ajout d’une colonne « Année » pour l’année de production (« </a:t>
              </a:r>
              <a:r>
                <a:rPr lang="fr-FR" sz="1600" b="1" i="1" dirty="0">
                  <a:solidFill>
                    <a:srgbClr val="761012"/>
                  </a:solidFill>
                  <a:latin typeface="Segoe UI" panose="020B0502040204020203" pitchFamily="34" charset="0"/>
                  <a:cs typeface="Segoe UI" panose="020B0502040204020203" pitchFamily="34" charset="0"/>
                </a:rPr>
                <a:t>Millésime</a:t>
              </a:r>
              <a:r>
                <a:rPr lang="fr-FR" sz="1600" b="1" dirty="0">
                  <a:solidFill>
                    <a:srgbClr val="761012"/>
                  </a:solidFill>
                  <a:latin typeface="Segoe UI Light" panose="020B0502040204020203" pitchFamily="34" charset="0"/>
                  <a:cs typeface="Segoe UI Light" panose="020B0502040204020203" pitchFamily="34" charset="0"/>
                </a:rPr>
                <a:t> »)</a:t>
              </a:r>
            </a:p>
            <a:p>
              <a:pPr marL="742950" lvl="2" indent="-285750">
                <a:lnSpc>
                  <a:spcPct val="150000"/>
                </a:lnSpc>
                <a:buFont typeface="Wingdings" panose="05000000000000000000" pitchFamily="2" charset="2"/>
                <a:buChar char="§"/>
              </a:pPr>
              <a:r>
                <a:rPr lang="fr-FR" sz="1600" b="1" dirty="0">
                  <a:solidFill>
                    <a:srgbClr val="761012"/>
                  </a:solidFill>
                  <a:latin typeface="Segoe UI Light" panose="020B0502040204020203" pitchFamily="34" charset="0"/>
                  <a:cs typeface="Segoe UI Light" panose="020B0502040204020203" pitchFamily="34" charset="0"/>
                </a:rPr>
                <a:t>Sauvegarde d’un tableau des données prêt à être exploiter.</a:t>
              </a:r>
            </a:p>
          </p:txBody>
        </p:sp>
        <p:pic>
          <p:nvPicPr>
            <p:cNvPr id="20" name="Image 19">
              <a:extLst>
                <a:ext uri="{FF2B5EF4-FFF2-40B4-BE49-F238E27FC236}">
                  <a16:creationId xmlns:a16="http://schemas.microsoft.com/office/drawing/2014/main" id="{E189E56C-F9E7-9DDB-9EAF-C74776E67EE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1286585"/>
              <a:ext cx="370522" cy="370522"/>
            </a:xfrm>
            <a:prstGeom prst="rect">
              <a:avLst/>
            </a:prstGeom>
          </p:spPr>
        </p:pic>
        <p:pic>
          <p:nvPicPr>
            <p:cNvPr id="21" name="Image 20">
              <a:extLst>
                <a:ext uri="{FF2B5EF4-FFF2-40B4-BE49-F238E27FC236}">
                  <a16:creationId xmlns:a16="http://schemas.microsoft.com/office/drawing/2014/main" id="{5673E8A6-E63C-B2E2-A927-D99B184492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2601779"/>
              <a:ext cx="370522" cy="370522"/>
            </a:xfrm>
            <a:prstGeom prst="rect">
              <a:avLst/>
            </a:prstGeom>
          </p:spPr>
        </p:pic>
        <p:pic>
          <p:nvPicPr>
            <p:cNvPr id="22" name="Image 21">
              <a:extLst>
                <a:ext uri="{FF2B5EF4-FFF2-40B4-BE49-F238E27FC236}">
                  <a16:creationId xmlns:a16="http://schemas.microsoft.com/office/drawing/2014/main" id="{AAF5CAC0-8A44-C56D-0AAA-A73D0BF7AA3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0" b="96000" l="889" r="97778">
                          <a14:foregroundMark x1="20889" y1="6222" x2="20889" y2="6222"/>
                          <a14:foregroundMark x1="57333" y1="4889" x2="57333" y2="4889"/>
                          <a14:foregroundMark x1="5778" y1="42667" x2="5778" y2="42667"/>
                          <a14:foregroundMark x1="1333" y1="41778" x2="1333" y2="41778"/>
                          <a14:foregroundMark x1="93333" y1="74222" x2="93333" y2="74222"/>
                          <a14:foregroundMark x1="98222" y1="82222" x2="98222" y2="82222"/>
                          <a14:foregroundMark x1="91111" y1="96444" x2="91111" y2="96444"/>
                          <a14:foregroundMark x1="18667" y1="4000" x2="18667" y2="4000"/>
                        </a14:backgroundRemoval>
                      </a14:imgEffect>
                    </a14:imgLayer>
                  </a14:imgProps>
                </a:ext>
                <a:ext uri="{28A0092B-C50C-407E-A947-70E740481C1C}">
                  <a14:useLocalDpi xmlns:a14="http://schemas.microsoft.com/office/drawing/2010/main" val="0"/>
                </a:ext>
              </a:extLst>
            </a:blip>
            <a:stretch>
              <a:fillRect/>
            </a:stretch>
          </p:blipFill>
          <p:spPr>
            <a:xfrm>
              <a:off x="1743770" y="4600045"/>
              <a:ext cx="370522" cy="370522"/>
            </a:xfrm>
            <a:prstGeom prst="rect">
              <a:avLst/>
            </a:prstGeom>
          </p:spPr>
        </p:pic>
      </p:grpSp>
      <p:pic>
        <p:nvPicPr>
          <p:cNvPr id="19" name="Image 18">
            <a:extLst>
              <a:ext uri="{FF2B5EF4-FFF2-40B4-BE49-F238E27FC236}">
                <a16:creationId xmlns:a16="http://schemas.microsoft.com/office/drawing/2014/main" id="{5D69DFF7-306E-27D4-D78A-1AC8C9F6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090" y="1283080"/>
            <a:ext cx="1963987" cy="1753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54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245B4-644B-9E95-6031-C3D65204C0C3}"/>
            </a:ext>
          </a:extLst>
        </p:cNvPr>
        <p:cNvGrpSpPr/>
        <p:nvPr/>
      </p:nvGrpSpPr>
      <p:grpSpPr>
        <a:xfrm>
          <a:off x="0" y="0"/>
          <a:ext cx="0" cy="0"/>
          <a:chOff x="0" y="0"/>
          <a:chExt cx="0" cy="0"/>
        </a:xfrm>
      </p:grpSpPr>
      <p:cxnSp>
        <p:nvCxnSpPr>
          <p:cNvPr id="12" name="Connecteur droit 11">
            <a:extLst>
              <a:ext uri="{FF2B5EF4-FFF2-40B4-BE49-F238E27FC236}">
                <a16:creationId xmlns:a16="http://schemas.microsoft.com/office/drawing/2014/main" id="{80975B80-5219-6D3B-D493-8E77D2E52870}"/>
              </a:ext>
            </a:extLst>
          </p:cNvPr>
          <p:cNvCxnSpPr>
            <a:cxnSpLocks/>
          </p:cNvCxnSpPr>
          <p:nvPr/>
        </p:nvCxnSpPr>
        <p:spPr>
          <a:xfrm>
            <a:off x="0" y="3442140"/>
            <a:ext cx="10587557" cy="0"/>
          </a:xfrm>
          <a:prstGeom prst="line">
            <a:avLst/>
          </a:prstGeom>
          <a:ln w="28575">
            <a:solidFill>
              <a:srgbClr val="761012"/>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0B4DD5B9-6032-EE86-4271-0A46E1709522}"/>
              </a:ext>
            </a:extLst>
          </p:cNvPr>
          <p:cNvSpPr txBox="1"/>
          <p:nvPr/>
        </p:nvSpPr>
        <p:spPr>
          <a:xfrm>
            <a:off x="1136073" y="2954195"/>
            <a:ext cx="6958076" cy="461665"/>
          </a:xfrm>
          <a:prstGeom prst="rect">
            <a:avLst/>
          </a:prstGeom>
          <a:noFill/>
        </p:spPr>
        <p:txBody>
          <a:bodyPr wrap="square" rtlCol="0">
            <a:spAutoFit/>
          </a:bodyPr>
          <a:lstStyle/>
          <a:p>
            <a:pPr algn="r"/>
            <a:r>
              <a:rPr lang="fr-FR" sz="2400" b="1" dirty="0">
                <a:solidFill>
                  <a:srgbClr val="761012"/>
                </a:solidFill>
                <a:latin typeface="Segoe UI Light" panose="020B0502040204020203" pitchFamily="34" charset="0"/>
                <a:ea typeface="Lato" panose="020F0502020204030203" pitchFamily="34" charset="0"/>
                <a:cs typeface="Segoe UI Light" panose="020B0502040204020203" pitchFamily="34" charset="0"/>
              </a:rPr>
              <a:t>PRESENTATION DU TABLEAU DE BORD</a:t>
            </a:r>
          </a:p>
        </p:txBody>
      </p:sp>
      <p:grpSp>
        <p:nvGrpSpPr>
          <p:cNvPr id="23" name="Groupe 22">
            <a:extLst>
              <a:ext uri="{FF2B5EF4-FFF2-40B4-BE49-F238E27FC236}">
                <a16:creationId xmlns:a16="http://schemas.microsoft.com/office/drawing/2014/main" id="{382FE6F1-6614-11F4-C01C-0092680E1660}"/>
              </a:ext>
            </a:extLst>
          </p:cNvPr>
          <p:cNvGrpSpPr/>
          <p:nvPr/>
        </p:nvGrpSpPr>
        <p:grpSpPr>
          <a:xfrm>
            <a:off x="8094149" y="1576277"/>
            <a:ext cx="2493408" cy="3280574"/>
            <a:chOff x="8094149" y="1576277"/>
            <a:chExt cx="2493408" cy="3280574"/>
          </a:xfrm>
        </p:grpSpPr>
        <p:pic>
          <p:nvPicPr>
            <p:cNvPr id="17" name="Image 16">
              <a:extLst>
                <a:ext uri="{FF2B5EF4-FFF2-40B4-BE49-F238E27FC236}">
                  <a16:creationId xmlns:a16="http://schemas.microsoft.com/office/drawing/2014/main" id="{D78C5CE4-D1AB-5F04-993F-C414EF401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150" y="2391429"/>
              <a:ext cx="2493407" cy="2465422"/>
            </a:xfrm>
            <a:prstGeom prst="rect">
              <a:avLst/>
            </a:prstGeom>
          </p:spPr>
        </p:pic>
        <p:pic>
          <p:nvPicPr>
            <p:cNvPr id="22" name="Image 21">
              <a:extLst>
                <a:ext uri="{FF2B5EF4-FFF2-40B4-BE49-F238E27FC236}">
                  <a16:creationId xmlns:a16="http://schemas.microsoft.com/office/drawing/2014/main" id="{ED26B77E-8A46-7961-5483-8656DB65E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49" y="1576277"/>
              <a:ext cx="2493407" cy="815152"/>
            </a:xfrm>
            <a:prstGeom prst="rect">
              <a:avLst/>
            </a:prstGeom>
          </p:spPr>
        </p:pic>
      </p:grpSp>
      <p:sp>
        <p:nvSpPr>
          <p:cNvPr id="25" name="Rectangle 24">
            <a:extLst>
              <a:ext uri="{FF2B5EF4-FFF2-40B4-BE49-F238E27FC236}">
                <a16:creationId xmlns:a16="http://schemas.microsoft.com/office/drawing/2014/main" id="{18037FB9-379A-8EDA-A068-046DCA1A0F28}"/>
              </a:ext>
            </a:extLst>
          </p:cNvPr>
          <p:cNvSpPr/>
          <p:nvPr/>
        </p:nvSpPr>
        <p:spPr>
          <a:xfrm>
            <a:off x="0" y="0"/>
            <a:ext cx="1035269" cy="6858000"/>
          </a:xfrm>
          <a:prstGeom prst="rect">
            <a:avLst/>
          </a:prstGeom>
          <a:solidFill>
            <a:srgbClr val="7610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82801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TotalTime>
  <Words>1433</Words>
  <Application>Microsoft Office PowerPoint</Application>
  <PresentationFormat>Grand écran</PresentationFormat>
  <Paragraphs>171</Paragraphs>
  <Slides>20</Slides>
  <Notes>0</Notes>
  <HiddenSlides>11</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20</vt:i4>
      </vt:variant>
    </vt:vector>
  </HeadingPairs>
  <TitlesOfParts>
    <vt:vector size="28" baseType="lpstr">
      <vt:lpstr>Arial</vt:lpstr>
      <vt:lpstr>Calibri</vt:lpstr>
      <vt:lpstr>Calibri Light</vt:lpstr>
      <vt:lpstr>Garamond</vt:lpstr>
      <vt:lpstr>Segoe UI</vt:lpstr>
      <vt:lpstr>Segoe UI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Jean Paul Van Tongeren</dc:creator>
  <cp:lastModifiedBy>Jean Paul Van Tongeren</cp:lastModifiedBy>
  <cp:revision>32</cp:revision>
  <dcterms:created xsi:type="dcterms:W3CDTF">2025-01-28T01:19:39Z</dcterms:created>
  <dcterms:modified xsi:type="dcterms:W3CDTF">2025-03-05T10:31:28Z</dcterms:modified>
</cp:coreProperties>
</file>